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tmp" ContentType="image/png"/>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8"/>
  </p:notesMasterIdLst>
  <p:sldIdLst>
    <p:sldId id="266" r:id="rId2"/>
    <p:sldId id="395" r:id="rId3"/>
    <p:sldId id="387" r:id="rId4"/>
    <p:sldId id="293" r:id="rId5"/>
    <p:sldId id="294" r:id="rId6"/>
    <p:sldId id="295" r:id="rId7"/>
    <p:sldId id="296" r:id="rId8"/>
    <p:sldId id="388" r:id="rId9"/>
    <p:sldId id="297" r:id="rId10"/>
    <p:sldId id="310" r:id="rId11"/>
    <p:sldId id="380" r:id="rId12"/>
    <p:sldId id="299" r:id="rId13"/>
    <p:sldId id="300" r:id="rId14"/>
    <p:sldId id="301" r:id="rId15"/>
    <p:sldId id="375" r:id="rId16"/>
    <p:sldId id="316" r:id="rId17"/>
    <p:sldId id="378" r:id="rId18"/>
    <p:sldId id="382" r:id="rId19"/>
    <p:sldId id="379" r:id="rId20"/>
    <p:sldId id="302" r:id="rId21"/>
    <p:sldId id="383" r:id="rId22"/>
    <p:sldId id="384" r:id="rId23"/>
    <p:sldId id="303" r:id="rId24"/>
    <p:sldId id="304" r:id="rId25"/>
    <p:sldId id="305" r:id="rId26"/>
    <p:sldId id="306" r:id="rId27"/>
    <p:sldId id="331" r:id="rId28"/>
    <p:sldId id="330" r:id="rId29"/>
    <p:sldId id="307" r:id="rId30"/>
    <p:sldId id="308" r:id="rId31"/>
    <p:sldId id="332" r:id="rId32"/>
    <p:sldId id="333" r:id="rId33"/>
    <p:sldId id="311" r:id="rId34"/>
    <p:sldId id="312" r:id="rId35"/>
    <p:sldId id="313" r:id="rId36"/>
    <p:sldId id="334" r:id="rId37"/>
    <p:sldId id="314" r:id="rId38"/>
    <p:sldId id="335" r:id="rId39"/>
    <p:sldId id="336" r:id="rId40"/>
    <p:sldId id="319" r:id="rId41"/>
    <p:sldId id="389" r:id="rId42"/>
    <p:sldId id="390" r:id="rId43"/>
    <p:sldId id="320" r:id="rId44"/>
    <p:sldId id="321" r:id="rId45"/>
    <p:sldId id="322" r:id="rId46"/>
    <p:sldId id="323" r:id="rId47"/>
    <p:sldId id="324" r:id="rId48"/>
    <p:sldId id="325" r:id="rId49"/>
    <p:sldId id="326" r:id="rId50"/>
    <p:sldId id="327" r:id="rId51"/>
    <p:sldId id="328" r:id="rId52"/>
    <p:sldId id="337" r:id="rId53"/>
    <p:sldId id="352" r:id="rId54"/>
    <p:sldId id="373" r:id="rId55"/>
    <p:sldId id="391" r:id="rId56"/>
    <p:sldId id="353" r:id="rId57"/>
    <p:sldId id="338" r:id="rId58"/>
    <p:sldId id="372" r:id="rId59"/>
    <p:sldId id="339" r:id="rId60"/>
    <p:sldId id="340" r:id="rId61"/>
    <p:sldId id="341" r:id="rId62"/>
    <p:sldId id="343" r:id="rId63"/>
    <p:sldId id="344" r:id="rId64"/>
    <p:sldId id="345" r:id="rId65"/>
    <p:sldId id="362" r:id="rId66"/>
    <p:sldId id="363" r:id="rId67"/>
    <p:sldId id="346" r:id="rId68"/>
    <p:sldId id="347" r:id="rId69"/>
    <p:sldId id="348" r:id="rId70"/>
    <p:sldId id="392" r:id="rId71"/>
    <p:sldId id="354" r:id="rId72"/>
    <p:sldId id="349" r:id="rId73"/>
    <p:sldId id="350" r:id="rId74"/>
    <p:sldId id="351" r:id="rId75"/>
    <p:sldId id="355" r:id="rId76"/>
    <p:sldId id="356" r:id="rId77"/>
    <p:sldId id="357" r:id="rId78"/>
    <p:sldId id="358" r:id="rId79"/>
    <p:sldId id="371" r:id="rId80"/>
    <p:sldId id="359" r:id="rId81"/>
    <p:sldId id="360" r:id="rId82"/>
    <p:sldId id="361" r:id="rId83"/>
    <p:sldId id="364" r:id="rId84"/>
    <p:sldId id="365" r:id="rId85"/>
    <p:sldId id="393" r:id="rId86"/>
    <p:sldId id="394" r:id="rId87"/>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93634C"/>
    <a:srgbClr val="94634C"/>
    <a:srgbClr val="EA71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5633" autoAdjust="0"/>
  </p:normalViewPr>
  <p:slideViewPr>
    <p:cSldViewPr>
      <p:cViewPr varScale="1">
        <p:scale>
          <a:sx n="109" d="100"/>
          <a:sy n="109" d="100"/>
        </p:scale>
        <p:origin x="1668"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image" Target="../media/image5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ea typeface="宋体"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ea typeface="宋体" pitchFamily="2" charset="-122"/>
              </a:defRPr>
            </a:lvl1pPr>
          </a:lstStyle>
          <a:p>
            <a:pPr>
              <a:defRPr/>
            </a:pPr>
            <a:fld id="{682AE50C-CE12-42D7-9076-5EDD7D724CC7}" type="datetimeFigureOut">
              <a:rPr lang="zh-CN" altLang="en-US"/>
              <a:pPr>
                <a:defRPr/>
              </a:pPr>
              <a:t>2019/10/17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ea typeface="宋体"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ea typeface="宋体" pitchFamily="2" charset="-122"/>
              </a:defRPr>
            </a:lvl1pPr>
          </a:lstStyle>
          <a:p>
            <a:pPr>
              <a:defRPr/>
            </a:pPr>
            <a:fld id="{65C938EC-096E-4FF9-9FCB-7CC27DC91426}" type="slidenum">
              <a:rPr lang="zh-CN" altLang="en-US"/>
              <a:pPr>
                <a:defRPr/>
              </a:pPr>
              <a:t>‹#›</a:t>
            </a:fld>
            <a:endParaRPr lang="zh-CN" altLang="en-US"/>
          </a:p>
        </p:txBody>
      </p:sp>
    </p:spTree>
    <p:extLst>
      <p:ext uri="{BB962C8B-B14F-4D97-AF65-F5344CB8AC3E}">
        <p14:creationId xmlns:p14="http://schemas.microsoft.com/office/powerpoint/2010/main" val="251282952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3F280C77-4383-44F9-8867-5B47AA1EBC5D}" type="datetimeFigureOut">
              <a:rPr lang="zh-CN" altLang="en-US"/>
              <a:pPr>
                <a:defRPr/>
              </a:pPr>
              <a:t>2019/10/17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8962227-3DE1-475E-AA63-EE7CC48910CB}" type="slidenum">
              <a:rPr lang="zh-CN" altLang="en-US"/>
              <a:pPr>
                <a:defRPr/>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90AF9DD6-0C21-4081-B7CF-82F2629BFEF7}" type="datetimeFigureOut">
              <a:rPr lang="zh-CN" altLang="en-US"/>
              <a:pPr>
                <a:defRPr/>
              </a:pPr>
              <a:t>2019/10/17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F748900-ABA1-46D0-B4ED-3CC4C63F0F39}"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EB108D38-59E0-4BAA-AEE2-7AC090E676A7}" type="datetimeFigureOut">
              <a:rPr lang="zh-CN" altLang="en-US"/>
              <a:pPr>
                <a:defRPr/>
              </a:pPr>
              <a:t>2019/10/17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DEB0649E-4E43-4137-B799-614FBBECCFAC}"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65075D1A-3B6C-4988-A15F-6E771882B786}" type="datetimeFigureOut">
              <a:rPr lang="zh-CN" altLang="en-US"/>
              <a:pPr>
                <a:defRPr/>
              </a:pPr>
              <a:t>2019/10/17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91420DC-5401-4403-A48F-A149E97BA822}"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F5C6939A-1D65-4CFD-A15C-71E41AD31A91}" type="datetimeFigureOut">
              <a:rPr lang="zh-CN" altLang="en-US"/>
              <a:pPr>
                <a:defRPr/>
              </a:pPr>
              <a:t>2019/10/17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1461361-C1AC-413B-B73B-6E5121B6166C}"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9E5F5B0D-D3DD-411E-9C21-E9B6148B87EA}" type="datetimeFigureOut">
              <a:rPr lang="zh-CN" altLang="en-US"/>
              <a:pPr>
                <a:defRPr/>
              </a:pPr>
              <a:t>2019/10/17</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08E912AE-C77F-4CF0-81EC-75DF9569795B}"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5C0712C3-5EA4-4237-86DB-6CF0EE94577E}" type="datetimeFigureOut">
              <a:rPr lang="zh-CN" altLang="en-US"/>
              <a:pPr>
                <a:defRPr/>
              </a:pPr>
              <a:t>2019/10/17</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016E5379-6283-4A5B-8099-0E9FFB53DA74}"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2CDCB6C0-9A07-4637-BF36-61D613939F8D}" type="datetimeFigureOut">
              <a:rPr lang="zh-CN" altLang="en-US"/>
              <a:pPr>
                <a:defRPr/>
              </a:pPr>
              <a:t>2019/10/17</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03084444-1B27-4D08-A831-E37673CDCDC7}"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2EC42F80-CF67-46AE-8CBE-6897EBFB1ABE}" type="datetimeFigureOut">
              <a:rPr lang="zh-CN" altLang="en-US"/>
              <a:pPr>
                <a:defRPr/>
              </a:pPr>
              <a:t>2019/10/17</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D2F61D93-5EC3-4605-BF41-715507DD11FF}"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E2D2FC2F-311C-4476-95D9-3B6615D48391}" type="datetimeFigureOut">
              <a:rPr lang="zh-CN" altLang="en-US"/>
              <a:pPr>
                <a:defRPr/>
              </a:pPr>
              <a:t>2019/10/17</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3A1E26A9-A372-4296-A3A4-11555694046F}"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ED51D5E4-738D-4E87-9D4F-C3D1AB1BF6AA}" type="datetimeFigureOut">
              <a:rPr lang="zh-CN" altLang="en-US"/>
              <a:pPr>
                <a:defRPr/>
              </a:pPr>
              <a:t>2019/10/17</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DEAF528F-A4FA-4EA9-8F48-26A962C0A8EC}"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6E14F5FD-338B-4672-BD70-D2EC9D3FF902}" type="datetimeFigureOut">
              <a:rPr lang="zh-CN" altLang="en-US"/>
              <a:pPr>
                <a:defRPr/>
              </a:pPr>
              <a:t>2019/10/17</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76FA80D1-DE52-4EF9-9575-4EA625A05171}"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19.tmp"/><Relationship Id="rId4" Type="http://schemas.openxmlformats.org/officeDocument/2006/relationships/image" Target="../media/image18.jpeg"/></Relationships>
</file>

<file path=ppt/slides/_rels/slide1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22.jpg"/></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31.jpg"/></Relationships>
</file>

<file path=ppt/slides/_rels/slide43.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35.emf"/><Relationship Id="rId4" Type="http://schemas.openxmlformats.org/officeDocument/2006/relationships/oleObject" Target="../embeddings/oleObject1.bin"/></Relationships>
</file>

<file path=ppt/slides/_rels/slide4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320.png"/><Relationship Id="rId5" Type="http://schemas.openxmlformats.org/officeDocument/2006/relationships/image" Target="../media/image36.emf"/><Relationship Id="rId4" Type="http://schemas.openxmlformats.org/officeDocument/2006/relationships/oleObject" Target="../embeddings/oleObject2.bin"/></Relationships>
</file>

<file path=ppt/slides/_rels/slide4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39.wmf"/><Relationship Id="rId5" Type="http://schemas.openxmlformats.org/officeDocument/2006/relationships/oleObject" Target="../embeddings/oleObject4.bin"/><Relationship Id="rId4" Type="http://schemas.openxmlformats.org/officeDocument/2006/relationships/image" Target="../media/image38.wmf"/></Relationships>
</file>

<file path=ppt/slides/_rels/slide5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media/image53.wmf"/><Relationship Id="rId5" Type="http://schemas.openxmlformats.org/officeDocument/2006/relationships/oleObject" Target="../embeddings/oleObject6.bin"/><Relationship Id="rId4" Type="http://schemas.openxmlformats.org/officeDocument/2006/relationships/image" Target="../media/image52.wmf"/></Relationships>
</file>

<file path=ppt/slides/_rels/slide79.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image" Target="../media/image55.wmf"/><Relationship Id="rId5" Type="http://schemas.openxmlformats.org/officeDocument/2006/relationships/oleObject" Target="../embeddings/oleObject8.bin"/><Relationship Id="rId4" Type="http://schemas.openxmlformats.org/officeDocument/2006/relationships/image" Target="../media/image54.wmf"/></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93" y="0"/>
            <a:ext cx="9144000" cy="6858000"/>
          </a:xfrm>
        </p:spPr>
      </p:pic>
      <p:sp>
        <p:nvSpPr>
          <p:cNvPr id="5" name="TextBox 5"/>
          <p:cNvSpPr txBox="1">
            <a:spLocks noChangeArrowheads="1"/>
          </p:cNvSpPr>
          <p:nvPr/>
        </p:nvSpPr>
        <p:spPr bwMode="auto">
          <a:xfrm>
            <a:off x="4788024" y="2492896"/>
            <a:ext cx="6696744" cy="1569660"/>
          </a:xfrm>
          <a:prstGeom prst="rect">
            <a:avLst/>
          </a:prstGeom>
          <a:noFill/>
          <a:ln w="9525">
            <a:noFill/>
            <a:miter lim="800000"/>
            <a:headEnd/>
            <a:tailEnd/>
          </a:ln>
        </p:spPr>
        <p:txBody>
          <a:bodyPr vert="horz" wrap="square">
            <a:spAutoFit/>
          </a:bodyPr>
          <a:lstStyle/>
          <a:p>
            <a:r>
              <a:rPr lang="zh-CN" altLang="en-US" sz="4800" dirty="0">
                <a:latin typeface="华文行楷" panose="02010800040101010101" pitchFamily="2" charset="-122"/>
                <a:ea typeface="华文行楷" panose="02010800040101010101" pitchFamily="2" charset="-122"/>
              </a:rPr>
              <a:t>第六章 </a:t>
            </a:r>
            <a:endParaRPr lang="en-US" altLang="zh-CN" sz="4800" dirty="0">
              <a:latin typeface="华文行楷" panose="02010800040101010101" pitchFamily="2" charset="-122"/>
              <a:ea typeface="华文行楷" panose="02010800040101010101" pitchFamily="2" charset="-122"/>
            </a:endParaRPr>
          </a:p>
          <a:p>
            <a:r>
              <a:rPr lang="zh-CN" altLang="en-US" sz="4800" dirty="0">
                <a:latin typeface="华文行楷" panose="02010800040101010101" pitchFamily="2" charset="-122"/>
                <a:ea typeface="华文行楷" panose="02010800040101010101" pitchFamily="2" charset="-122"/>
              </a:rPr>
              <a:t>悬浮法聚合工艺</a:t>
            </a:r>
          </a:p>
        </p:txBody>
      </p:sp>
      <p:sp>
        <p:nvSpPr>
          <p:cNvPr id="8" name="Rectangle 3"/>
          <p:cNvSpPr>
            <a:spLocks noChangeArrowheads="1"/>
          </p:cNvSpPr>
          <p:nvPr/>
        </p:nvSpPr>
        <p:spPr bwMode="auto">
          <a:xfrm>
            <a:off x="4283968" y="4149080"/>
            <a:ext cx="5040162"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lang="en-US" altLang="zh-CN" sz="3200" dirty="0">
                <a:solidFill>
                  <a:srgbClr val="800080"/>
                </a:solidFill>
                <a:latin typeface="Times New Roman" panose="02020603050405020304" pitchFamily="18" charset="0"/>
              </a:rPr>
              <a:t>(Suspension Polymerization) </a:t>
            </a:r>
          </a:p>
        </p:txBody>
      </p:sp>
    </p:spTree>
    <p:extLst>
      <p:ext uri="{BB962C8B-B14F-4D97-AF65-F5344CB8AC3E}">
        <p14:creationId xmlns:p14="http://schemas.microsoft.com/office/powerpoint/2010/main" val="1582816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430258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3200" dirty="0">
                <a:latin typeface="楷体" panose="02010609060101010101" pitchFamily="49" charset="-122"/>
                <a:ea typeface="楷体" panose="02010609060101010101" pitchFamily="49" charset="-122"/>
                <a:cs typeface="Arial" panose="020B0604020202020204" pitchFamily="34" charset="0"/>
              </a:rPr>
              <a:t>水溶性分散剂作用</a:t>
            </a:r>
          </a:p>
        </p:txBody>
      </p:sp>
      <p:sp>
        <p:nvSpPr>
          <p:cNvPr id="10" name="矩形 9"/>
          <p:cNvSpPr/>
          <p:nvPr/>
        </p:nvSpPr>
        <p:spPr>
          <a:xfrm flipH="1">
            <a:off x="692515" y="1340768"/>
            <a:ext cx="7758970" cy="4176464"/>
          </a:xfrm>
          <a:prstGeom prst="rect">
            <a:avLst/>
          </a:prstGeom>
          <a:ln/>
        </p:spPr>
        <p:style>
          <a:lnRef idx="2">
            <a:schemeClr val="accent6"/>
          </a:lnRef>
          <a:fillRef idx="1">
            <a:schemeClr val="lt1"/>
          </a:fillRef>
          <a:effectRef idx="0">
            <a:schemeClr val="accent6"/>
          </a:effectRef>
          <a:fontRef idx="minor">
            <a:schemeClr val="dk1"/>
          </a:fontRef>
        </p:style>
        <p:txBody>
          <a:bodyPr anchor="ctr"/>
          <a:lstStyle/>
          <a:p>
            <a:pPr marL="457200" indent="-457200">
              <a:lnSpc>
                <a:spcPct val="150000"/>
              </a:lnSpc>
              <a:buClr>
                <a:srgbClr val="0000FF"/>
              </a:buClr>
              <a:buFont typeface="Wingdings" panose="05000000000000000000" pitchFamily="2" charset="2"/>
              <a:buChar char="Ø"/>
              <a:defRPr/>
            </a:pPr>
            <a:r>
              <a:rPr lang="zh-CN" altLang="en-US" sz="3200" dirty="0">
                <a:solidFill>
                  <a:schemeClr val="tx1"/>
                </a:solidFill>
                <a:latin typeface="楷体" panose="02010609060101010101" pitchFamily="49" charset="-122"/>
                <a:ea typeface="楷体" panose="02010609060101010101" pitchFamily="49" charset="-122"/>
              </a:rPr>
              <a:t>分散剂</a:t>
            </a:r>
            <a:r>
              <a:rPr lang="en-US" altLang="zh-CN" sz="3200" dirty="0">
                <a:solidFill>
                  <a:schemeClr val="tx1"/>
                </a:solidFill>
                <a:latin typeface="楷体" panose="02010609060101010101" pitchFamily="49" charset="-122"/>
                <a:ea typeface="楷体" panose="02010609060101010101" pitchFamily="49" charset="-122"/>
              </a:rPr>
              <a:t>90%-95%</a:t>
            </a:r>
            <a:r>
              <a:rPr lang="zh-CN" altLang="en-US" sz="3200" dirty="0">
                <a:solidFill>
                  <a:schemeClr val="tx1"/>
                </a:solidFill>
                <a:latin typeface="楷体" panose="02010609060101010101" pitchFamily="49" charset="-122"/>
                <a:ea typeface="楷体" panose="02010609060101010101" pitchFamily="49" charset="-122"/>
              </a:rPr>
              <a:t>被吸附在液滴表面</a:t>
            </a:r>
            <a:endParaRPr lang="en-US" altLang="zh-CN" sz="3200" dirty="0">
              <a:solidFill>
                <a:schemeClr val="tx1"/>
              </a:solidFill>
              <a:latin typeface="楷体" panose="02010609060101010101" pitchFamily="49" charset="-122"/>
              <a:ea typeface="楷体" panose="02010609060101010101" pitchFamily="49" charset="-122"/>
            </a:endParaRPr>
          </a:p>
          <a:p>
            <a:pPr marL="457200" indent="-457200">
              <a:lnSpc>
                <a:spcPct val="150000"/>
              </a:lnSpc>
              <a:buClr>
                <a:srgbClr val="0000FF"/>
              </a:buClr>
              <a:buFont typeface="Wingdings" panose="05000000000000000000" pitchFamily="2" charset="2"/>
              <a:buChar char="Ø"/>
              <a:defRPr/>
            </a:pPr>
            <a:r>
              <a:rPr lang="zh-CN" altLang="en-US" sz="3200" dirty="0">
                <a:solidFill>
                  <a:schemeClr val="tx1"/>
                </a:solidFill>
                <a:latin typeface="楷体" panose="02010609060101010101" pitchFamily="49" charset="-122"/>
                <a:ea typeface="楷体" panose="02010609060101010101" pitchFamily="49" charset="-122"/>
              </a:rPr>
              <a:t>厚度</a:t>
            </a:r>
            <a:r>
              <a:rPr lang="en-US" altLang="zh-CN" sz="3200" dirty="0">
                <a:solidFill>
                  <a:schemeClr val="tx1"/>
                </a:solidFill>
                <a:latin typeface="楷体" panose="02010609060101010101" pitchFamily="49" charset="-122"/>
                <a:ea typeface="楷体" panose="02010609060101010101" pitchFamily="49" charset="-122"/>
              </a:rPr>
              <a:t>60-2000nm</a:t>
            </a:r>
          </a:p>
          <a:p>
            <a:pPr marL="457200" indent="-457200">
              <a:lnSpc>
                <a:spcPct val="150000"/>
              </a:lnSpc>
              <a:buClr>
                <a:srgbClr val="0000FF"/>
              </a:buClr>
              <a:buFont typeface="Wingdings" panose="05000000000000000000" pitchFamily="2" charset="2"/>
              <a:buChar char="Ø"/>
              <a:defRPr/>
            </a:pPr>
            <a:r>
              <a:rPr lang="zh-CN" altLang="en-US" sz="3200" dirty="0">
                <a:solidFill>
                  <a:schemeClr val="tx1"/>
                </a:solidFill>
                <a:latin typeface="楷体" panose="02010609060101010101" pitchFamily="49" charset="-122"/>
                <a:ea typeface="楷体" panose="02010609060101010101" pitchFamily="49" charset="-122"/>
              </a:rPr>
              <a:t>形成界面黏度，增强吸附层，防止聚并</a:t>
            </a:r>
            <a:endParaRPr lang="en-US" altLang="zh-CN" sz="3200" dirty="0">
              <a:solidFill>
                <a:schemeClr val="tx1"/>
              </a:solidFill>
              <a:latin typeface="楷体" panose="02010609060101010101" pitchFamily="49" charset="-122"/>
              <a:ea typeface="楷体" panose="02010609060101010101" pitchFamily="49" charset="-122"/>
            </a:endParaRPr>
          </a:p>
          <a:p>
            <a:pPr marL="457200" indent="-457200">
              <a:lnSpc>
                <a:spcPct val="150000"/>
              </a:lnSpc>
              <a:buClr>
                <a:srgbClr val="0000FF"/>
              </a:buClr>
              <a:buFont typeface="Wingdings" panose="05000000000000000000" pitchFamily="2" charset="2"/>
              <a:buChar char="Ø"/>
              <a:defRPr/>
            </a:pPr>
            <a:r>
              <a:rPr lang="zh-CN" altLang="en-US" sz="3200" dirty="0">
                <a:solidFill>
                  <a:schemeClr val="tx1"/>
                </a:solidFill>
                <a:latin typeface="楷体" panose="02010609060101010101" pitchFamily="49" charset="-122"/>
                <a:ea typeface="楷体" panose="02010609060101010101" pitchFamily="49" charset="-122"/>
              </a:rPr>
              <a:t>保证液滴碰撞时吸附层稳定</a:t>
            </a:r>
            <a:endParaRPr lang="en-US" altLang="zh-CN" sz="3200" dirty="0">
              <a:solidFill>
                <a:schemeClr val="tx1"/>
              </a:solidFill>
              <a:latin typeface="楷体" panose="02010609060101010101" pitchFamily="49" charset="-122"/>
              <a:ea typeface="楷体" panose="02010609060101010101" pitchFamily="49" charset="-122"/>
            </a:endParaRPr>
          </a:p>
          <a:p>
            <a:pPr marL="457200" indent="-457200">
              <a:lnSpc>
                <a:spcPct val="150000"/>
              </a:lnSpc>
              <a:buClr>
                <a:srgbClr val="0000FF"/>
              </a:buClr>
              <a:buFont typeface="Wingdings" panose="05000000000000000000" pitchFamily="2" charset="2"/>
              <a:buChar char="Ø"/>
              <a:defRPr/>
            </a:pPr>
            <a:r>
              <a:rPr lang="zh-CN" altLang="en-US" sz="3200" dirty="0">
                <a:solidFill>
                  <a:schemeClr val="tx1"/>
                </a:solidFill>
                <a:latin typeface="楷体" panose="02010609060101010101" pitchFamily="49" charset="-122"/>
                <a:ea typeface="楷体" panose="02010609060101010101" pitchFamily="49" charset="-122"/>
              </a:rPr>
              <a:t>降低界面张力</a:t>
            </a:r>
            <a:endParaRPr lang="en-US" altLang="zh-CN" sz="3200" dirty="0">
              <a:solidFill>
                <a:schemeClr val="tx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440258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430258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3200" dirty="0">
                <a:latin typeface="楷体" panose="02010609060101010101" pitchFamily="49" charset="-122"/>
                <a:ea typeface="楷体" panose="02010609060101010101" pitchFamily="49" charset="-122"/>
                <a:cs typeface="Arial" panose="020B0604020202020204" pitchFamily="34" charset="0"/>
              </a:rPr>
              <a:t>水溶性分散剂作用</a:t>
            </a:r>
          </a:p>
        </p:txBody>
      </p:sp>
      <p:sp>
        <p:nvSpPr>
          <p:cNvPr id="10" name="矩形 9"/>
          <p:cNvSpPr/>
          <p:nvPr/>
        </p:nvSpPr>
        <p:spPr>
          <a:xfrm flipH="1">
            <a:off x="629454" y="1052736"/>
            <a:ext cx="7902986" cy="4896544"/>
          </a:xfrm>
          <a:prstGeom prst="rect">
            <a:avLst/>
          </a:prstGeom>
          <a:ln/>
        </p:spPr>
        <p:style>
          <a:lnRef idx="2">
            <a:schemeClr val="accent6"/>
          </a:lnRef>
          <a:fillRef idx="1">
            <a:schemeClr val="lt1"/>
          </a:fillRef>
          <a:effectRef idx="0">
            <a:schemeClr val="accent6"/>
          </a:effectRef>
          <a:fontRef idx="minor">
            <a:schemeClr val="dk1"/>
          </a:fontRef>
        </p:style>
        <p:txBody>
          <a:bodyPr anchor="ctr"/>
          <a:lstStyle/>
          <a:p>
            <a:pPr>
              <a:lnSpc>
                <a:spcPct val="150000"/>
              </a:lnSpc>
              <a:buClr>
                <a:srgbClr val="0000FF"/>
              </a:buClr>
              <a:defRPr/>
            </a:pPr>
            <a:r>
              <a:rPr lang="zh-CN" altLang="en-US" sz="3200" dirty="0">
                <a:solidFill>
                  <a:srgbClr val="0000FF"/>
                </a:solidFill>
                <a:latin typeface="楷体" panose="02010609060101010101" pitchFamily="49" charset="-122"/>
                <a:ea typeface="楷体" panose="02010609060101010101" pitchFamily="49" charset="-122"/>
              </a:rPr>
              <a:t>界面黏度的正向作用：</a:t>
            </a:r>
            <a:endParaRPr lang="en-US" altLang="zh-CN" sz="3200" dirty="0">
              <a:solidFill>
                <a:srgbClr val="0000FF"/>
              </a:solidFill>
              <a:latin typeface="楷体" panose="02010609060101010101" pitchFamily="49" charset="-122"/>
              <a:ea typeface="楷体" panose="02010609060101010101" pitchFamily="49" charset="-122"/>
            </a:endParaRPr>
          </a:p>
          <a:p>
            <a:pPr>
              <a:lnSpc>
                <a:spcPct val="150000"/>
              </a:lnSpc>
              <a:buClr>
                <a:srgbClr val="0000FF"/>
              </a:buClr>
              <a:defRPr/>
            </a:pPr>
            <a:r>
              <a:rPr lang="zh-CN" altLang="en-US" sz="3200" dirty="0">
                <a:solidFill>
                  <a:schemeClr val="tx1"/>
                </a:solidFill>
                <a:latin typeface="楷体" panose="02010609060101010101" pitchFamily="49" charset="-122"/>
                <a:ea typeface="楷体" panose="02010609060101010101" pitchFamily="49" charset="-122"/>
              </a:rPr>
              <a:t>液滴碰撞不易变形、黏连、破裂</a:t>
            </a:r>
            <a:endParaRPr lang="en-US" altLang="zh-CN" sz="3200" dirty="0">
              <a:solidFill>
                <a:schemeClr val="tx1"/>
              </a:solidFill>
              <a:latin typeface="楷体" panose="02010609060101010101" pitchFamily="49" charset="-122"/>
              <a:ea typeface="楷体" panose="02010609060101010101" pitchFamily="49" charset="-122"/>
            </a:endParaRPr>
          </a:p>
          <a:p>
            <a:pPr>
              <a:lnSpc>
                <a:spcPct val="150000"/>
              </a:lnSpc>
              <a:buClr>
                <a:srgbClr val="0000FF"/>
              </a:buClr>
              <a:defRPr/>
            </a:pPr>
            <a:r>
              <a:rPr lang="zh-CN" altLang="en-US" sz="3200" dirty="0">
                <a:solidFill>
                  <a:srgbClr val="0000FF"/>
                </a:solidFill>
                <a:latin typeface="楷体" panose="02010609060101010101" pitchFamily="49" charset="-122"/>
                <a:ea typeface="楷体" panose="02010609060101010101" pitchFamily="49" charset="-122"/>
              </a:rPr>
              <a:t>负向作用：</a:t>
            </a:r>
            <a:endParaRPr lang="en-US" altLang="zh-CN" sz="3200" dirty="0">
              <a:solidFill>
                <a:srgbClr val="0000FF"/>
              </a:solidFill>
              <a:latin typeface="楷体" panose="02010609060101010101" pitchFamily="49" charset="-122"/>
              <a:ea typeface="楷体" panose="02010609060101010101" pitchFamily="49" charset="-122"/>
            </a:endParaRPr>
          </a:p>
          <a:p>
            <a:pPr>
              <a:lnSpc>
                <a:spcPct val="150000"/>
              </a:lnSpc>
              <a:buClr>
                <a:srgbClr val="0000FF"/>
              </a:buClr>
              <a:defRPr/>
            </a:pPr>
            <a:r>
              <a:rPr lang="zh-CN" altLang="en-US" sz="3200" dirty="0">
                <a:solidFill>
                  <a:schemeClr val="tx1"/>
                </a:solidFill>
                <a:latin typeface="楷体" panose="02010609060101010101" pitchFamily="49" charset="-122"/>
                <a:ea typeface="楷体" panose="02010609060101010101" pitchFamily="49" charset="-122"/>
              </a:rPr>
              <a:t>吸附层的粘滞阻力，阻碍液滴变形，不利于分散</a:t>
            </a:r>
            <a:endParaRPr lang="en-US" altLang="zh-CN" sz="3200" dirty="0">
              <a:solidFill>
                <a:schemeClr val="tx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270224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315045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无机粉状分散剂</a:t>
            </a:r>
          </a:p>
        </p:txBody>
      </p:sp>
      <p:sp>
        <p:nvSpPr>
          <p:cNvPr id="9" name="对角圆角矩形 8"/>
          <p:cNvSpPr/>
          <p:nvPr/>
        </p:nvSpPr>
        <p:spPr>
          <a:xfrm>
            <a:off x="669828" y="783696"/>
            <a:ext cx="8064896" cy="2376264"/>
          </a:xfrm>
          <a:prstGeom prst="round2DiagRect">
            <a:avLst>
              <a:gd name="adj1" fmla="val 45676"/>
              <a:gd name="adj2" fmla="val 0"/>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3000" b="1" dirty="0">
                <a:solidFill>
                  <a:schemeClr val="tx1"/>
                </a:solidFill>
                <a:latin typeface="楷体" panose="02010609060101010101" pitchFamily="49" charset="-122"/>
                <a:ea typeface="楷体" panose="02010609060101010101" pitchFamily="49" charset="-122"/>
              </a:rPr>
              <a:t>不溶于水的高分散性粉状物、胶体</a:t>
            </a:r>
            <a:r>
              <a:rPr lang="en-US" altLang="zh-CN" sz="3000" b="1" dirty="0">
                <a:solidFill>
                  <a:srgbClr val="FF0000"/>
                </a:solidFill>
                <a:latin typeface="楷体" panose="02010609060101010101" pitchFamily="49" charset="-122"/>
                <a:ea typeface="楷体" panose="02010609060101010101" pitchFamily="49" charset="-122"/>
              </a:rPr>
              <a:t>Mg(OH)</a:t>
            </a:r>
            <a:r>
              <a:rPr lang="en-US" altLang="zh-CN" sz="3000" b="1" baseline="-25000" dirty="0">
                <a:solidFill>
                  <a:srgbClr val="FF0000"/>
                </a:solidFill>
                <a:latin typeface="楷体" panose="02010609060101010101" pitchFamily="49" charset="-122"/>
                <a:ea typeface="楷体" panose="02010609060101010101" pitchFamily="49" charset="-122"/>
              </a:rPr>
              <a:t>2</a:t>
            </a:r>
          </a:p>
          <a:p>
            <a:pPr marL="457200" indent="-457200">
              <a:spcBef>
                <a:spcPts val="600"/>
              </a:spcBef>
              <a:buClr>
                <a:srgbClr val="002060"/>
              </a:buClr>
              <a:buFont typeface="Wingdings" panose="05000000000000000000" pitchFamily="2" charset="2"/>
              <a:buChar char="u"/>
            </a:pPr>
            <a:r>
              <a:rPr lang="zh-CN" altLang="en-US" sz="3000" b="1" dirty="0">
                <a:solidFill>
                  <a:schemeClr val="tx1"/>
                </a:solidFill>
                <a:latin typeface="楷体" panose="02010609060101010101" pitchFamily="49" charset="-122"/>
                <a:ea typeface="楷体" panose="02010609060101010101" pitchFamily="49" charset="-122"/>
              </a:rPr>
              <a:t>能够</a:t>
            </a:r>
            <a:r>
              <a:rPr lang="zh-CN" altLang="en-US" sz="3000" b="1" dirty="0">
                <a:solidFill>
                  <a:srgbClr val="FF0000"/>
                </a:solidFill>
                <a:latin typeface="楷体" panose="02010609060101010101" pitchFamily="49" charset="-122"/>
                <a:ea typeface="楷体" panose="02010609060101010101" pitchFamily="49" charset="-122"/>
              </a:rPr>
              <a:t>同时</a:t>
            </a:r>
            <a:r>
              <a:rPr lang="zh-CN" altLang="en-US" sz="3000" b="1" dirty="0">
                <a:solidFill>
                  <a:schemeClr val="tx1"/>
                </a:solidFill>
                <a:latin typeface="楷体" panose="02010609060101010101" pitchFamily="49" charset="-122"/>
                <a:ea typeface="楷体" panose="02010609060101010101" pitchFamily="49" charset="-122"/>
              </a:rPr>
              <a:t>被单体和水所</a:t>
            </a:r>
            <a:r>
              <a:rPr lang="zh-CN" altLang="en-US" sz="3000" b="1" dirty="0">
                <a:solidFill>
                  <a:srgbClr val="FF0000"/>
                </a:solidFill>
                <a:latin typeface="楷体" panose="02010609060101010101" pitchFamily="49" charset="-122"/>
                <a:ea typeface="楷体" panose="02010609060101010101" pitchFamily="49" charset="-122"/>
              </a:rPr>
              <a:t>润湿</a:t>
            </a:r>
            <a:endParaRPr lang="en-US" altLang="zh-CN" sz="3000" b="1" dirty="0">
              <a:solidFill>
                <a:srgbClr val="FF0000"/>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r>
              <a:rPr lang="zh-CN" altLang="en-US" sz="3000" b="1" dirty="0">
                <a:solidFill>
                  <a:schemeClr val="tx1"/>
                </a:solidFill>
                <a:latin typeface="楷体" panose="02010609060101010101" pitchFamily="49" charset="-122"/>
                <a:ea typeface="楷体" panose="02010609060101010101" pitchFamily="49" charset="-122"/>
              </a:rPr>
              <a:t>可补加少量表面活性剂，提高润湿能力</a:t>
            </a:r>
          </a:p>
        </p:txBody>
      </p:sp>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r="50897"/>
          <a:stretch/>
        </p:blipFill>
        <p:spPr>
          <a:xfrm>
            <a:off x="683568" y="3212976"/>
            <a:ext cx="3168352" cy="3459192"/>
          </a:xfrm>
          <a:prstGeom prst="rect">
            <a:avLst/>
          </a:prstGeom>
        </p:spPr>
      </p:pic>
      <p:sp>
        <p:nvSpPr>
          <p:cNvPr id="3" name="圆角矩形标注 2"/>
          <p:cNvSpPr/>
          <p:nvPr/>
        </p:nvSpPr>
        <p:spPr>
          <a:xfrm>
            <a:off x="7596336" y="3284761"/>
            <a:ext cx="1440160" cy="864319"/>
          </a:xfrm>
          <a:prstGeom prst="wedgeRoundRectCallout">
            <a:avLst>
              <a:gd name="adj1" fmla="val -63367"/>
              <a:gd name="adj2" fmla="val 84070"/>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rPr>
              <a:t>形成筛网</a:t>
            </a:r>
          </a:p>
        </p:txBody>
      </p:sp>
      <p:grpSp>
        <p:nvGrpSpPr>
          <p:cNvPr id="48" name="Group 4"/>
          <p:cNvGrpSpPr>
            <a:grpSpLocks/>
          </p:cNvGrpSpPr>
          <p:nvPr/>
        </p:nvGrpSpPr>
        <p:grpSpPr bwMode="auto">
          <a:xfrm>
            <a:off x="3851920" y="3284761"/>
            <a:ext cx="3943424" cy="1386954"/>
            <a:chOff x="624" y="3456"/>
            <a:chExt cx="2304" cy="720"/>
          </a:xfrm>
        </p:grpSpPr>
        <p:sp>
          <p:nvSpPr>
            <p:cNvPr id="49" name="Rectangle 5"/>
            <p:cNvSpPr>
              <a:spLocks noChangeArrowheads="1"/>
            </p:cNvSpPr>
            <p:nvPr/>
          </p:nvSpPr>
          <p:spPr bwMode="auto">
            <a:xfrm>
              <a:off x="624" y="3456"/>
              <a:ext cx="2256" cy="720"/>
            </a:xfrm>
            <a:prstGeom prst="rect">
              <a:avLst/>
            </a:prstGeom>
            <a:solidFill>
              <a:srgbClr val="CC66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Oval 6"/>
            <p:cNvSpPr>
              <a:spLocks noChangeArrowheads="1"/>
            </p:cNvSpPr>
            <p:nvPr/>
          </p:nvSpPr>
          <p:spPr bwMode="auto">
            <a:xfrm>
              <a:off x="1008" y="3600"/>
              <a:ext cx="528" cy="480"/>
            </a:xfrm>
            <a:prstGeom prst="ellipse">
              <a:avLst/>
            </a:prstGeom>
            <a:solidFill>
              <a:schemeClr val="accent1"/>
            </a:solidFill>
            <a:ln w="9525">
              <a:solidFill>
                <a:srgbClr val="FFCC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Bef>
                  <a:spcPct val="0"/>
                </a:spcBef>
              </a:pPr>
              <a:r>
                <a:rPr lang="zh-CN" altLang="en-US" sz="2400" dirty="0">
                  <a:solidFill>
                    <a:schemeClr val="bg1"/>
                  </a:solidFill>
                  <a:latin typeface="Times New Roman" panose="02020603050405020304" pitchFamily="18" charset="0"/>
                </a:rPr>
                <a:t>单体</a:t>
              </a:r>
            </a:p>
          </p:txBody>
        </p:sp>
        <p:sp>
          <p:nvSpPr>
            <p:cNvPr id="51" name="Oval 7"/>
            <p:cNvSpPr>
              <a:spLocks noChangeArrowheads="1"/>
            </p:cNvSpPr>
            <p:nvPr/>
          </p:nvSpPr>
          <p:spPr bwMode="auto">
            <a:xfrm>
              <a:off x="2064" y="3456"/>
              <a:ext cx="528" cy="480"/>
            </a:xfrm>
            <a:prstGeom prst="ellipse">
              <a:avLst/>
            </a:prstGeom>
            <a:solidFill>
              <a:schemeClr val="accent1"/>
            </a:solidFill>
            <a:ln w="9525">
              <a:solidFill>
                <a:srgbClr val="FFCC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Bef>
                  <a:spcPct val="0"/>
                </a:spcBef>
              </a:pPr>
              <a:r>
                <a:rPr lang="zh-CN" altLang="en-US" sz="2400">
                  <a:solidFill>
                    <a:schemeClr val="bg1"/>
                  </a:solidFill>
                  <a:latin typeface="Times New Roman" panose="02020603050405020304" pitchFamily="18" charset="0"/>
                </a:rPr>
                <a:t>单体</a:t>
              </a:r>
            </a:p>
          </p:txBody>
        </p:sp>
        <p:sp>
          <p:nvSpPr>
            <p:cNvPr id="52" name="Oval 8"/>
            <p:cNvSpPr>
              <a:spLocks noChangeArrowheads="1"/>
            </p:cNvSpPr>
            <p:nvPr/>
          </p:nvSpPr>
          <p:spPr bwMode="auto">
            <a:xfrm>
              <a:off x="1584" y="3504"/>
              <a:ext cx="144" cy="144"/>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Oval 9"/>
            <p:cNvSpPr>
              <a:spLocks noChangeArrowheads="1"/>
            </p:cNvSpPr>
            <p:nvPr/>
          </p:nvSpPr>
          <p:spPr bwMode="auto">
            <a:xfrm>
              <a:off x="1728" y="3984"/>
              <a:ext cx="48" cy="48"/>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Oval 10"/>
            <p:cNvSpPr>
              <a:spLocks noChangeArrowheads="1"/>
            </p:cNvSpPr>
            <p:nvPr/>
          </p:nvSpPr>
          <p:spPr bwMode="auto">
            <a:xfrm>
              <a:off x="816" y="3552"/>
              <a:ext cx="48" cy="48"/>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Oval 11"/>
            <p:cNvSpPr>
              <a:spLocks noChangeArrowheads="1"/>
            </p:cNvSpPr>
            <p:nvPr/>
          </p:nvSpPr>
          <p:spPr bwMode="auto">
            <a:xfrm>
              <a:off x="2784" y="3792"/>
              <a:ext cx="48" cy="48"/>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Oval 12"/>
            <p:cNvSpPr>
              <a:spLocks noChangeArrowheads="1"/>
            </p:cNvSpPr>
            <p:nvPr/>
          </p:nvSpPr>
          <p:spPr bwMode="auto">
            <a:xfrm>
              <a:off x="2736" y="3648"/>
              <a:ext cx="48" cy="48"/>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Oval 13"/>
            <p:cNvSpPr>
              <a:spLocks noChangeArrowheads="1"/>
            </p:cNvSpPr>
            <p:nvPr/>
          </p:nvSpPr>
          <p:spPr bwMode="auto">
            <a:xfrm>
              <a:off x="960" y="3504"/>
              <a:ext cx="48" cy="48"/>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Oval 14"/>
            <p:cNvSpPr>
              <a:spLocks noChangeArrowheads="1"/>
            </p:cNvSpPr>
            <p:nvPr/>
          </p:nvSpPr>
          <p:spPr bwMode="auto">
            <a:xfrm>
              <a:off x="1536" y="3984"/>
              <a:ext cx="48" cy="48"/>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Oval 15"/>
            <p:cNvSpPr>
              <a:spLocks noChangeArrowheads="1"/>
            </p:cNvSpPr>
            <p:nvPr/>
          </p:nvSpPr>
          <p:spPr bwMode="auto">
            <a:xfrm>
              <a:off x="1632" y="3840"/>
              <a:ext cx="48" cy="48"/>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Oval 16"/>
            <p:cNvSpPr>
              <a:spLocks noChangeArrowheads="1"/>
            </p:cNvSpPr>
            <p:nvPr/>
          </p:nvSpPr>
          <p:spPr bwMode="auto">
            <a:xfrm>
              <a:off x="1872" y="3840"/>
              <a:ext cx="48" cy="48"/>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Oval 17"/>
            <p:cNvSpPr>
              <a:spLocks noChangeArrowheads="1"/>
            </p:cNvSpPr>
            <p:nvPr/>
          </p:nvSpPr>
          <p:spPr bwMode="auto">
            <a:xfrm>
              <a:off x="1872" y="3600"/>
              <a:ext cx="48" cy="48"/>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Oval 18"/>
            <p:cNvSpPr>
              <a:spLocks noChangeArrowheads="1"/>
            </p:cNvSpPr>
            <p:nvPr/>
          </p:nvSpPr>
          <p:spPr bwMode="auto">
            <a:xfrm>
              <a:off x="768" y="3984"/>
              <a:ext cx="48" cy="48"/>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Oval 19"/>
            <p:cNvSpPr>
              <a:spLocks noChangeArrowheads="1"/>
            </p:cNvSpPr>
            <p:nvPr/>
          </p:nvSpPr>
          <p:spPr bwMode="auto">
            <a:xfrm>
              <a:off x="1152" y="3504"/>
              <a:ext cx="48" cy="48"/>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Oval 20"/>
            <p:cNvSpPr>
              <a:spLocks noChangeArrowheads="1"/>
            </p:cNvSpPr>
            <p:nvPr/>
          </p:nvSpPr>
          <p:spPr bwMode="auto">
            <a:xfrm>
              <a:off x="2688" y="3984"/>
              <a:ext cx="48" cy="48"/>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Oval 21"/>
            <p:cNvSpPr>
              <a:spLocks noChangeArrowheads="1"/>
            </p:cNvSpPr>
            <p:nvPr/>
          </p:nvSpPr>
          <p:spPr bwMode="auto">
            <a:xfrm>
              <a:off x="2640" y="3792"/>
              <a:ext cx="48" cy="48"/>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Oval 22"/>
            <p:cNvSpPr>
              <a:spLocks noChangeArrowheads="1"/>
            </p:cNvSpPr>
            <p:nvPr/>
          </p:nvSpPr>
          <p:spPr bwMode="auto">
            <a:xfrm>
              <a:off x="1776" y="3792"/>
              <a:ext cx="48" cy="48"/>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Oval 23"/>
            <p:cNvSpPr>
              <a:spLocks noChangeArrowheads="1"/>
            </p:cNvSpPr>
            <p:nvPr/>
          </p:nvSpPr>
          <p:spPr bwMode="auto">
            <a:xfrm>
              <a:off x="1680" y="3696"/>
              <a:ext cx="48" cy="48"/>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Oval 24"/>
            <p:cNvSpPr>
              <a:spLocks noChangeArrowheads="1"/>
            </p:cNvSpPr>
            <p:nvPr/>
          </p:nvSpPr>
          <p:spPr bwMode="auto">
            <a:xfrm>
              <a:off x="816" y="3792"/>
              <a:ext cx="48" cy="48"/>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Oval 25"/>
            <p:cNvSpPr>
              <a:spLocks noChangeArrowheads="1"/>
            </p:cNvSpPr>
            <p:nvPr/>
          </p:nvSpPr>
          <p:spPr bwMode="auto">
            <a:xfrm>
              <a:off x="1392" y="4032"/>
              <a:ext cx="48" cy="48"/>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Oval 26"/>
            <p:cNvSpPr>
              <a:spLocks noChangeArrowheads="1"/>
            </p:cNvSpPr>
            <p:nvPr/>
          </p:nvSpPr>
          <p:spPr bwMode="auto">
            <a:xfrm>
              <a:off x="2640" y="3552"/>
              <a:ext cx="48" cy="48"/>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 name="Oval 27"/>
            <p:cNvSpPr>
              <a:spLocks noChangeArrowheads="1"/>
            </p:cNvSpPr>
            <p:nvPr/>
          </p:nvSpPr>
          <p:spPr bwMode="auto">
            <a:xfrm>
              <a:off x="2880" y="3504"/>
              <a:ext cx="48" cy="48"/>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 name="Oval 28"/>
            <p:cNvSpPr>
              <a:spLocks noChangeArrowheads="1"/>
            </p:cNvSpPr>
            <p:nvPr/>
          </p:nvSpPr>
          <p:spPr bwMode="auto">
            <a:xfrm>
              <a:off x="1968" y="4032"/>
              <a:ext cx="144" cy="144"/>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 name="Line 29"/>
            <p:cNvSpPr>
              <a:spLocks noChangeShapeType="1"/>
            </p:cNvSpPr>
            <p:nvPr/>
          </p:nvSpPr>
          <p:spPr bwMode="auto">
            <a:xfrm flipH="1">
              <a:off x="1488" y="3648"/>
              <a:ext cx="96" cy="96"/>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 name="Line 30"/>
            <p:cNvSpPr>
              <a:spLocks noChangeShapeType="1"/>
            </p:cNvSpPr>
            <p:nvPr/>
          </p:nvSpPr>
          <p:spPr bwMode="auto">
            <a:xfrm flipV="1">
              <a:off x="2112" y="3888"/>
              <a:ext cx="96" cy="144"/>
            </a:xfrm>
            <a:prstGeom prst="line">
              <a:avLst/>
            </a:prstGeom>
            <a:noFill/>
            <a:ln w="349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 name="Oval 31"/>
            <p:cNvSpPr>
              <a:spLocks noChangeArrowheads="1"/>
            </p:cNvSpPr>
            <p:nvPr/>
          </p:nvSpPr>
          <p:spPr bwMode="auto">
            <a:xfrm>
              <a:off x="1824" y="4080"/>
              <a:ext cx="48" cy="48"/>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 name="Oval 32"/>
            <p:cNvSpPr>
              <a:spLocks noChangeArrowheads="1"/>
            </p:cNvSpPr>
            <p:nvPr/>
          </p:nvSpPr>
          <p:spPr bwMode="auto">
            <a:xfrm>
              <a:off x="2544" y="3936"/>
              <a:ext cx="48" cy="48"/>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 name="Oval 33"/>
            <p:cNvSpPr>
              <a:spLocks noChangeArrowheads="1"/>
            </p:cNvSpPr>
            <p:nvPr/>
          </p:nvSpPr>
          <p:spPr bwMode="auto">
            <a:xfrm>
              <a:off x="2304" y="3984"/>
              <a:ext cx="48" cy="48"/>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 name="Oval 34"/>
            <p:cNvSpPr>
              <a:spLocks noChangeArrowheads="1"/>
            </p:cNvSpPr>
            <p:nvPr/>
          </p:nvSpPr>
          <p:spPr bwMode="auto">
            <a:xfrm>
              <a:off x="2832" y="4032"/>
              <a:ext cx="48" cy="48"/>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 name="Oval 35"/>
            <p:cNvSpPr>
              <a:spLocks noChangeArrowheads="1"/>
            </p:cNvSpPr>
            <p:nvPr/>
          </p:nvSpPr>
          <p:spPr bwMode="auto">
            <a:xfrm>
              <a:off x="2400" y="4080"/>
              <a:ext cx="48" cy="48"/>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 name="Oval 36"/>
            <p:cNvSpPr>
              <a:spLocks noChangeArrowheads="1"/>
            </p:cNvSpPr>
            <p:nvPr/>
          </p:nvSpPr>
          <p:spPr bwMode="auto">
            <a:xfrm>
              <a:off x="2592" y="4080"/>
              <a:ext cx="48" cy="48"/>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 name="Oval 37"/>
            <p:cNvSpPr>
              <a:spLocks noChangeArrowheads="1"/>
            </p:cNvSpPr>
            <p:nvPr/>
          </p:nvSpPr>
          <p:spPr bwMode="auto">
            <a:xfrm>
              <a:off x="960" y="3648"/>
              <a:ext cx="48" cy="48"/>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 name="Oval 38"/>
            <p:cNvSpPr>
              <a:spLocks noChangeArrowheads="1"/>
            </p:cNvSpPr>
            <p:nvPr/>
          </p:nvSpPr>
          <p:spPr bwMode="auto">
            <a:xfrm>
              <a:off x="1632" y="4080"/>
              <a:ext cx="48" cy="48"/>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 name="Oval 39"/>
            <p:cNvSpPr>
              <a:spLocks noChangeArrowheads="1"/>
            </p:cNvSpPr>
            <p:nvPr/>
          </p:nvSpPr>
          <p:spPr bwMode="auto">
            <a:xfrm>
              <a:off x="960" y="4080"/>
              <a:ext cx="48" cy="48"/>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5" name="Oval 41"/>
          <p:cNvSpPr>
            <a:spLocks noChangeArrowheads="1"/>
          </p:cNvSpPr>
          <p:nvPr/>
        </p:nvSpPr>
        <p:spPr bwMode="auto">
          <a:xfrm>
            <a:off x="4391324" y="5117291"/>
            <a:ext cx="4343400" cy="1066800"/>
          </a:xfrm>
          <a:prstGeom prst="ellipse">
            <a:avLst/>
          </a:prstGeom>
          <a:noFill/>
          <a:ln w="88900">
            <a:solidFill>
              <a:srgbClr val="FF0000"/>
            </a:solidFill>
            <a:round/>
            <a:headEnd/>
            <a:tailEnd/>
          </a:ln>
          <a:effectLst/>
          <a:extLst>
            <a:ext uri="{909E8E84-426E-40DD-AFC4-6F175D3DCCD1}">
              <a14:hiddenFill xmlns:a14="http://schemas.microsoft.com/office/drawing/2010/main">
                <a:solidFill>
                  <a:schemeClr val="tx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ts val="0"/>
              </a:spcBef>
            </a:pPr>
            <a:r>
              <a:rPr lang="zh-CN" altLang="en-US" sz="2400" dirty="0">
                <a:latin typeface="隶书" panose="02010509060101010101" pitchFamily="49" charset="-122"/>
                <a:ea typeface="隶书" panose="02010509060101010101" pitchFamily="49" charset="-122"/>
              </a:rPr>
              <a:t>不溶于水的无机</a:t>
            </a:r>
            <a:endParaRPr lang="en-US" altLang="zh-CN" sz="2400" dirty="0">
              <a:latin typeface="隶书" panose="02010509060101010101" pitchFamily="49" charset="-122"/>
              <a:ea typeface="隶书" panose="02010509060101010101" pitchFamily="49" charset="-122"/>
            </a:endParaRPr>
          </a:p>
          <a:p>
            <a:pPr algn="ctr">
              <a:spcBef>
                <a:spcPts val="0"/>
              </a:spcBef>
            </a:pPr>
            <a:r>
              <a:rPr lang="zh-CN" altLang="en-US" sz="2400" dirty="0">
                <a:latin typeface="隶书" panose="02010509060101010101" pitchFamily="49" charset="-122"/>
                <a:ea typeface="隶书" panose="02010509060101010101" pitchFamily="49" charset="-122"/>
              </a:rPr>
              <a:t>化合物的保护作用</a:t>
            </a:r>
          </a:p>
        </p:txBody>
      </p:sp>
      <p:cxnSp>
        <p:nvCxnSpPr>
          <p:cNvPr id="86" name="AutoShape 42"/>
          <p:cNvCxnSpPr>
            <a:cxnSpLocks noChangeShapeType="1"/>
            <a:stCxn id="85" idx="4"/>
            <a:endCxn id="82" idx="4"/>
          </p:cNvCxnSpPr>
          <p:nvPr/>
        </p:nvCxnSpPr>
        <p:spPr bwMode="auto">
          <a:xfrm rot="5400000" flipH="1">
            <a:off x="5288215" y="4909283"/>
            <a:ext cx="1604839" cy="944778"/>
          </a:xfrm>
          <a:prstGeom prst="bentConnector5">
            <a:avLst>
              <a:gd name="adj1" fmla="val -14244"/>
              <a:gd name="adj2" fmla="val 254060"/>
              <a:gd name="adj3" fmla="val 83237"/>
            </a:avLst>
          </a:prstGeom>
          <a:noFill/>
          <a:ln w="57150">
            <a:solidFill>
              <a:srgbClr val="CC00CC"/>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791911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blinds(vertical)">
                                      <p:cBhvr>
                                        <p:cTn id="7" dur="500"/>
                                        <p:tgtEl>
                                          <p:spTgt spid="4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5"/>
                                        </p:tgtEl>
                                        <p:attrNameLst>
                                          <p:attrName>style.visibility</p:attrName>
                                        </p:attrNameLst>
                                      </p:cBhvr>
                                      <p:to>
                                        <p:strVal val="visible"/>
                                      </p:to>
                                    </p:set>
                                    <p:animEffect transition="in" filter="wipe(up)">
                                      <p:cBhvr>
                                        <p:cTn id="11" dur="500"/>
                                        <p:tgtEl>
                                          <p:spTgt spid="85"/>
                                        </p:tgtEl>
                                      </p:cBhvr>
                                    </p:animEffect>
                                  </p:childTnLst>
                                </p:cTn>
                              </p:par>
                            </p:childTnLst>
                          </p:cTn>
                        </p:par>
                        <p:par>
                          <p:cTn id="12" fill="hold">
                            <p:stCondLst>
                              <p:cond delay="1000"/>
                            </p:stCondLst>
                            <p:childTnLst>
                              <p:par>
                                <p:cTn id="13" presetID="3" presetClass="entr" presetSubtype="5" fill="hold" nodeType="afterEffect">
                                  <p:stCondLst>
                                    <p:cond delay="0"/>
                                  </p:stCondLst>
                                  <p:childTnLst>
                                    <p:set>
                                      <p:cBhvr>
                                        <p:cTn id="14" dur="1" fill="hold">
                                          <p:stCondLst>
                                            <p:cond delay="0"/>
                                          </p:stCondLst>
                                        </p:cTn>
                                        <p:tgtEl>
                                          <p:spTgt spid="86"/>
                                        </p:tgtEl>
                                        <p:attrNameLst>
                                          <p:attrName>style.visibility</p:attrName>
                                        </p:attrNameLst>
                                      </p:cBhvr>
                                      <p:to>
                                        <p:strVal val="visible"/>
                                      </p:to>
                                    </p:set>
                                    <p:animEffect transition="in" filter="blinds(vertical)">
                                      <p:cBhvr>
                                        <p:cTn id="15" dur="500"/>
                                        <p:tgtEl>
                                          <p:spTgt spid="86"/>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randombar(horizontal)">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315045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无机粉状分散剂</a:t>
            </a:r>
          </a:p>
        </p:txBody>
      </p:sp>
      <p:sp>
        <p:nvSpPr>
          <p:cNvPr id="9" name="对角圆角矩形 8"/>
          <p:cNvSpPr/>
          <p:nvPr/>
        </p:nvSpPr>
        <p:spPr>
          <a:xfrm>
            <a:off x="683568" y="836712"/>
            <a:ext cx="8064896" cy="3384376"/>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a:spcBef>
                <a:spcPts val="1800"/>
              </a:spcBef>
              <a:buClr>
                <a:srgbClr val="002060"/>
              </a:buClr>
            </a:pPr>
            <a:r>
              <a:rPr lang="zh-CN" altLang="en-US" sz="2800" b="1" dirty="0">
                <a:solidFill>
                  <a:schemeClr val="tx1"/>
                </a:solidFill>
                <a:latin typeface="楷体" panose="02010609060101010101" pitchFamily="49" charset="-122"/>
                <a:ea typeface="楷体" panose="02010609060101010101" pitchFamily="49" charset="-122"/>
              </a:rPr>
              <a:t>优点</a:t>
            </a:r>
            <a:endParaRPr lang="en-US" altLang="zh-CN" sz="2800" b="1" dirty="0">
              <a:solidFill>
                <a:schemeClr val="tx1"/>
              </a:solidFill>
              <a:latin typeface="楷体" panose="02010609060101010101" pitchFamily="49" charset="-122"/>
              <a:ea typeface="楷体" panose="02010609060101010101" pitchFamily="49" charset="-122"/>
            </a:endParaRPr>
          </a:p>
          <a:p>
            <a:pPr marL="457200" indent="-457200">
              <a:spcBef>
                <a:spcPts val="18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粉末越细，越易分散，形成聚合物粒子越小</a:t>
            </a:r>
            <a:endParaRPr lang="en-US" altLang="zh-CN" sz="2800" b="1" dirty="0">
              <a:solidFill>
                <a:schemeClr val="tx1"/>
              </a:solidFill>
              <a:latin typeface="楷体" panose="02010609060101010101" pitchFamily="49" charset="-122"/>
              <a:ea typeface="楷体" panose="02010609060101010101" pitchFamily="49" charset="-122"/>
            </a:endParaRPr>
          </a:p>
          <a:p>
            <a:pPr marL="457200" indent="-457200">
              <a:spcBef>
                <a:spcPts val="18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可用于温度超过</a:t>
            </a:r>
            <a:r>
              <a:rPr lang="en-US" altLang="zh-CN" sz="2800" b="1" dirty="0">
                <a:solidFill>
                  <a:schemeClr val="tx1"/>
                </a:solidFill>
                <a:latin typeface="楷体" panose="02010609060101010101" pitchFamily="49" charset="-122"/>
                <a:ea typeface="楷体" panose="02010609060101010101" pitchFamily="49" charset="-122"/>
              </a:rPr>
              <a:t>100</a:t>
            </a:r>
            <a:r>
              <a:rPr lang="zh-CN" altLang="en-US" sz="2800" b="1" dirty="0">
                <a:solidFill>
                  <a:schemeClr val="tx1"/>
                </a:solidFill>
                <a:latin typeface="楷体" panose="02010609060101010101" pitchFamily="49" charset="-122"/>
                <a:ea typeface="楷体" panose="02010609060101010101" pitchFamily="49" charset="-122"/>
              </a:rPr>
              <a:t>℃</a:t>
            </a:r>
            <a:endParaRPr lang="en-US" altLang="zh-CN" sz="2800" b="1" dirty="0">
              <a:solidFill>
                <a:schemeClr val="tx1"/>
              </a:solidFill>
              <a:latin typeface="楷体" panose="02010609060101010101" pitchFamily="49" charset="-122"/>
              <a:ea typeface="楷体" panose="02010609060101010101" pitchFamily="49" charset="-122"/>
            </a:endParaRPr>
          </a:p>
          <a:p>
            <a:pPr marL="457200" indent="-457200">
              <a:spcBef>
                <a:spcPts val="18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能被水和单体同时润湿，隔离作用</a:t>
            </a:r>
            <a:endParaRPr lang="en-US" altLang="zh-CN" sz="2800" b="1" dirty="0">
              <a:solidFill>
                <a:schemeClr val="tx1"/>
              </a:solidFill>
              <a:latin typeface="楷体" panose="02010609060101010101" pitchFamily="49" charset="-122"/>
              <a:ea typeface="楷体" panose="02010609060101010101" pitchFamily="49" charset="-122"/>
            </a:endParaRPr>
          </a:p>
          <a:p>
            <a:pPr marL="457200" indent="-457200">
              <a:spcBef>
                <a:spcPts val="18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反应完后，易用酸洗脱，聚合物杂质少</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4285234"/>
            <a:ext cx="2384126" cy="2384126"/>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5" y="4255866"/>
            <a:ext cx="3416603" cy="2485501"/>
          </a:xfrm>
          <a:prstGeom prst="rect">
            <a:avLst/>
          </a:prstGeom>
        </p:spPr>
      </p:pic>
    </p:spTree>
    <p:extLst>
      <p:ext uri="{BB962C8B-B14F-4D97-AF65-F5344CB8AC3E}">
        <p14:creationId xmlns:p14="http://schemas.microsoft.com/office/powerpoint/2010/main" val="1197833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分散剂种类</a:t>
            </a:r>
          </a:p>
        </p:txBody>
      </p:sp>
      <p:grpSp>
        <p:nvGrpSpPr>
          <p:cNvPr id="10" name="组合 9"/>
          <p:cNvGrpSpPr/>
          <p:nvPr/>
        </p:nvGrpSpPr>
        <p:grpSpPr>
          <a:xfrm>
            <a:off x="2699792" y="1412776"/>
            <a:ext cx="3384377" cy="3493079"/>
            <a:chOff x="12500148" y="-2202782"/>
            <a:chExt cx="2510332" cy="2590960"/>
          </a:xfrm>
          <a:effectLst>
            <a:reflection blurRad="6350" stA="52000" endA="300" endPos="35000" dir="5400000" sy="-100000" algn="bl" rotWithShape="0"/>
          </a:effectLst>
          <a:scene3d>
            <a:camera prst="orthographicFront">
              <a:rot lat="0" lon="0" rev="0"/>
            </a:camera>
            <a:lightRig rig="threePt" dir="t"/>
          </a:scene3d>
        </p:grpSpPr>
        <p:sp>
          <p:nvSpPr>
            <p:cNvPr id="11" name="任意多边形 10"/>
            <p:cNvSpPr/>
            <p:nvPr/>
          </p:nvSpPr>
          <p:spPr>
            <a:xfrm>
              <a:off x="12500148" y="-1073671"/>
              <a:ext cx="1388607" cy="1106716"/>
            </a:xfrm>
            <a:custGeom>
              <a:avLst/>
              <a:gdLst>
                <a:gd name="connsiteX0" fmla="*/ 1386673 w 1401938"/>
                <a:gd name="connsiteY0" fmla="*/ 592852 h 1098170"/>
                <a:gd name="connsiteX1" fmla="*/ 1386673 w 1401938"/>
                <a:gd name="connsiteY1" fmla="*/ 854110 h 1098170"/>
                <a:gd name="connsiteX2" fmla="*/ 1175658 w 1401938"/>
                <a:gd name="connsiteY2" fmla="*/ 964641 h 1098170"/>
                <a:gd name="connsiteX3" fmla="*/ 964642 w 1401938"/>
                <a:gd name="connsiteY3" fmla="*/ 1065125 h 1098170"/>
                <a:gd name="connsiteX4" fmla="*/ 612950 w 1401938"/>
                <a:gd name="connsiteY4" fmla="*/ 1095270 h 1098170"/>
                <a:gd name="connsiteX5" fmla="*/ 0 w 1401938"/>
                <a:gd name="connsiteY5" fmla="*/ 1095270 h 1098170"/>
                <a:gd name="connsiteX6" fmla="*/ 200967 w 1401938"/>
                <a:gd name="connsiteY6" fmla="*/ 713433 h 1098170"/>
                <a:gd name="connsiteX7" fmla="*/ 432080 w 1401938"/>
                <a:gd name="connsiteY7" fmla="*/ 321547 h 1098170"/>
                <a:gd name="connsiteX8" fmla="*/ 663192 w 1401938"/>
                <a:gd name="connsiteY8" fmla="*/ 110532 h 1098170"/>
                <a:gd name="connsiteX9" fmla="*/ 874207 w 1401938"/>
                <a:gd name="connsiteY9" fmla="*/ 0 h 1098170"/>
                <a:gd name="connsiteX10" fmla="*/ 1115367 w 1401938"/>
                <a:gd name="connsiteY10" fmla="*/ 120580 h 1098170"/>
                <a:gd name="connsiteX11" fmla="*/ 964642 w 1401938"/>
                <a:gd name="connsiteY11" fmla="*/ 180870 h 1098170"/>
                <a:gd name="connsiteX12" fmla="*/ 783772 w 1401938"/>
                <a:gd name="connsiteY12" fmla="*/ 361740 h 1098170"/>
                <a:gd name="connsiteX13" fmla="*/ 633047 w 1401938"/>
                <a:gd name="connsiteY13" fmla="*/ 703384 h 1098170"/>
                <a:gd name="connsiteX14" fmla="*/ 944546 w 1401938"/>
                <a:gd name="connsiteY14" fmla="*/ 703384 h 1098170"/>
                <a:gd name="connsiteX15" fmla="*/ 1185706 w 1401938"/>
                <a:gd name="connsiteY15" fmla="*/ 693336 h 1098170"/>
                <a:gd name="connsiteX16" fmla="*/ 1386673 w 1401938"/>
                <a:gd name="connsiteY16" fmla="*/ 592852 h 1098170"/>
                <a:gd name="connsiteX0" fmla="*/ 1386673 w 1401938"/>
                <a:gd name="connsiteY0" fmla="*/ 592852 h 1098170"/>
                <a:gd name="connsiteX1" fmla="*/ 1386673 w 1401938"/>
                <a:gd name="connsiteY1" fmla="*/ 854110 h 1098170"/>
                <a:gd name="connsiteX2" fmla="*/ 1175658 w 1401938"/>
                <a:gd name="connsiteY2" fmla="*/ 964641 h 1098170"/>
                <a:gd name="connsiteX3" fmla="*/ 964642 w 1401938"/>
                <a:gd name="connsiteY3" fmla="*/ 1065125 h 1098170"/>
                <a:gd name="connsiteX4" fmla="*/ 612950 w 1401938"/>
                <a:gd name="connsiteY4" fmla="*/ 1095270 h 1098170"/>
                <a:gd name="connsiteX5" fmla="*/ 0 w 1401938"/>
                <a:gd name="connsiteY5" fmla="*/ 1095270 h 1098170"/>
                <a:gd name="connsiteX6" fmla="*/ 200967 w 1401938"/>
                <a:gd name="connsiteY6" fmla="*/ 713433 h 1098170"/>
                <a:gd name="connsiteX7" fmla="*/ 432080 w 1401938"/>
                <a:gd name="connsiteY7" fmla="*/ 321547 h 1098170"/>
                <a:gd name="connsiteX8" fmla="*/ 663192 w 1401938"/>
                <a:gd name="connsiteY8" fmla="*/ 110532 h 1098170"/>
                <a:gd name="connsiteX9" fmla="*/ 874207 w 1401938"/>
                <a:gd name="connsiteY9" fmla="*/ 0 h 1098170"/>
                <a:gd name="connsiteX10" fmla="*/ 1115367 w 1401938"/>
                <a:gd name="connsiteY10" fmla="*/ 120580 h 1098170"/>
                <a:gd name="connsiteX11" fmla="*/ 964642 w 1401938"/>
                <a:gd name="connsiteY11" fmla="*/ 180870 h 1098170"/>
                <a:gd name="connsiteX12" fmla="*/ 783772 w 1401938"/>
                <a:gd name="connsiteY12" fmla="*/ 361740 h 1098170"/>
                <a:gd name="connsiteX13" fmla="*/ 633047 w 1401938"/>
                <a:gd name="connsiteY13" fmla="*/ 703384 h 1098170"/>
                <a:gd name="connsiteX14" fmla="*/ 884256 w 1401938"/>
                <a:gd name="connsiteY14" fmla="*/ 733529 h 1098170"/>
                <a:gd name="connsiteX15" fmla="*/ 1185706 w 1401938"/>
                <a:gd name="connsiteY15" fmla="*/ 693336 h 1098170"/>
                <a:gd name="connsiteX16" fmla="*/ 1386673 w 1401938"/>
                <a:gd name="connsiteY16" fmla="*/ 592852 h 1098170"/>
                <a:gd name="connsiteX0" fmla="*/ 1386673 w 1401938"/>
                <a:gd name="connsiteY0" fmla="*/ 592852 h 1098170"/>
                <a:gd name="connsiteX1" fmla="*/ 1386673 w 1401938"/>
                <a:gd name="connsiteY1" fmla="*/ 854110 h 1098170"/>
                <a:gd name="connsiteX2" fmla="*/ 1185706 w 1401938"/>
                <a:gd name="connsiteY2" fmla="*/ 974689 h 1098170"/>
                <a:gd name="connsiteX3" fmla="*/ 964642 w 1401938"/>
                <a:gd name="connsiteY3" fmla="*/ 1065125 h 1098170"/>
                <a:gd name="connsiteX4" fmla="*/ 612950 w 1401938"/>
                <a:gd name="connsiteY4" fmla="*/ 1095270 h 1098170"/>
                <a:gd name="connsiteX5" fmla="*/ 0 w 1401938"/>
                <a:gd name="connsiteY5" fmla="*/ 1095270 h 1098170"/>
                <a:gd name="connsiteX6" fmla="*/ 200967 w 1401938"/>
                <a:gd name="connsiteY6" fmla="*/ 713433 h 1098170"/>
                <a:gd name="connsiteX7" fmla="*/ 432080 w 1401938"/>
                <a:gd name="connsiteY7" fmla="*/ 321547 h 1098170"/>
                <a:gd name="connsiteX8" fmla="*/ 663192 w 1401938"/>
                <a:gd name="connsiteY8" fmla="*/ 110532 h 1098170"/>
                <a:gd name="connsiteX9" fmla="*/ 874207 w 1401938"/>
                <a:gd name="connsiteY9" fmla="*/ 0 h 1098170"/>
                <a:gd name="connsiteX10" fmla="*/ 1115367 w 1401938"/>
                <a:gd name="connsiteY10" fmla="*/ 120580 h 1098170"/>
                <a:gd name="connsiteX11" fmla="*/ 964642 w 1401938"/>
                <a:gd name="connsiteY11" fmla="*/ 180870 h 1098170"/>
                <a:gd name="connsiteX12" fmla="*/ 783772 w 1401938"/>
                <a:gd name="connsiteY12" fmla="*/ 361740 h 1098170"/>
                <a:gd name="connsiteX13" fmla="*/ 633047 w 1401938"/>
                <a:gd name="connsiteY13" fmla="*/ 703384 h 1098170"/>
                <a:gd name="connsiteX14" fmla="*/ 884256 w 1401938"/>
                <a:gd name="connsiteY14" fmla="*/ 733529 h 1098170"/>
                <a:gd name="connsiteX15" fmla="*/ 1185706 w 1401938"/>
                <a:gd name="connsiteY15" fmla="*/ 693336 h 1098170"/>
                <a:gd name="connsiteX16" fmla="*/ 1386673 w 1401938"/>
                <a:gd name="connsiteY16" fmla="*/ 592852 h 1098170"/>
                <a:gd name="connsiteX0" fmla="*/ 1386673 w 1388607"/>
                <a:gd name="connsiteY0" fmla="*/ 592852 h 1098170"/>
                <a:gd name="connsiteX1" fmla="*/ 1386673 w 1388607"/>
                <a:gd name="connsiteY1" fmla="*/ 854110 h 1098170"/>
                <a:gd name="connsiteX2" fmla="*/ 1185706 w 1388607"/>
                <a:gd name="connsiteY2" fmla="*/ 974689 h 1098170"/>
                <a:gd name="connsiteX3" fmla="*/ 964642 w 1388607"/>
                <a:gd name="connsiteY3" fmla="*/ 1065125 h 1098170"/>
                <a:gd name="connsiteX4" fmla="*/ 612950 w 1388607"/>
                <a:gd name="connsiteY4" fmla="*/ 1095270 h 1098170"/>
                <a:gd name="connsiteX5" fmla="*/ 0 w 1388607"/>
                <a:gd name="connsiteY5" fmla="*/ 1095270 h 1098170"/>
                <a:gd name="connsiteX6" fmla="*/ 200967 w 1388607"/>
                <a:gd name="connsiteY6" fmla="*/ 713433 h 1098170"/>
                <a:gd name="connsiteX7" fmla="*/ 432080 w 1388607"/>
                <a:gd name="connsiteY7" fmla="*/ 321547 h 1098170"/>
                <a:gd name="connsiteX8" fmla="*/ 663192 w 1388607"/>
                <a:gd name="connsiteY8" fmla="*/ 110532 h 1098170"/>
                <a:gd name="connsiteX9" fmla="*/ 874207 w 1388607"/>
                <a:gd name="connsiteY9" fmla="*/ 0 h 1098170"/>
                <a:gd name="connsiteX10" fmla="*/ 1115367 w 1388607"/>
                <a:gd name="connsiteY10" fmla="*/ 120580 h 1098170"/>
                <a:gd name="connsiteX11" fmla="*/ 964642 w 1388607"/>
                <a:gd name="connsiteY11" fmla="*/ 180870 h 1098170"/>
                <a:gd name="connsiteX12" fmla="*/ 783772 w 1388607"/>
                <a:gd name="connsiteY12" fmla="*/ 361740 h 1098170"/>
                <a:gd name="connsiteX13" fmla="*/ 633047 w 1388607"/>
                <a:gd name="connsiteY13" fmla="*/ 703384 h 1098170"/>
                <a:gd name="connsiteX14" fmla="*/ 884256 w 1388607"/>
                <a:gd name="connsiteY14" fmla="*/ 733529 h 1098170"/>
                <a:gd name="connsiteX15" fmla="*/ 1185706 w 1388607"/>
                <a:gd name="connsiteY15" fmla="*/ 693336 h 1098170"/>
                <a:gd name="connsiteX16" fmla="*/ 1386673 w 1388607"/>
                <a:gd name="connsiteY16" fmla="*/ 592852 h 1098170"/>
                <a:gd name="connsiteX0" fmla="*/ 1386673 w 1388607"/>
                <a:gd name="connsiteY0" fmla="*/ 592852 h 1098170"/>
                <a:gd name="connsiteX1" fmla="*/ 1386673 w 1388607"/>
                <a:gd name="connsiteY1" fmla="*/ 854110 h 1098170"/>
                <a:gd name="connsiteX2" fmla="*/ 1185706 w 1388607"/>
                <a:gd name="connsiteY2" fmla="*/ 974689 h 1098170"/>
                <a:gd name="connsiteX3" fmla="*/ 964642 w 1388607"/>
                <a:gd name="connsiteY3" fmla="*/ 1065125 h 1098170"/>
                <a:gd name="connsiteX4" fmla="*/ 612950 w 1388607"/>
                <a:gd name="connsiteY4" fmla="*/ 1095270 h 1098170"/>
                <a:gd name="connsiteX5" fmla="*/ 0 w 1388607"/>
                <a:gd name="connsiteY5" fmla="*/ 1095270 h 1098170"/>
                <a:gd name="connsiteX6" fmla="*/ 200967 w 1388607"/>
                <a:gd name="connsiteY6" fmla="*/ 713433 h 1098170"/>
                <a:gd name="connsiteX7" fmla="*/ 432080 w 1388607"/>
                <a:gd name="connsiteY7" fmla="*/ 321547 h 1098170"/>
                <a:gd name="connsiteX8" fmla="*/ 663192 w 1388607"/>
                <a:gd name="connsiteY8" fmla="*/ 110532 h 1098170"/>
                <a:gd name="connsiteX9" fmla="*/ 874207 w 1388607"/>
                <a:gd name="connsiteY9" fmla="*/ 0 h 1098170"/>
                <a:gd name="connsiteX10" fmla="*/ 1115367 w 1388607"/>
                <a:gd name="connsiteY10" fmla="*/ 120580 h 1098170"/>
                <a:gd name="connsiteX11" fmla="*/ 964642 w 1388607"/>
                <a:gd name="connsiteY11" fmla="*/ 180870 h 1098170"/>
                <a:gd name="connsiteX12" fmla="*/ 783772 w 1388607"/>
                <a:gd name="connsiteY12" fmla="*/ 361740 h 1098170"/>
                <a:gd name="connsiteX13" fmla="*/ 633047 w 1388607"/>
                <a:gd name="connsiteY13" fmla="*/ 703384 h 1098170"/>
                <a:gd name="connsiteX14" fmla="*/ 884256 w 1388607"/>
                <a:gd name="connsiteY14" fmla="*/ 733529 h 1098170"/>
                <a:gd name="connsiteX15" fmla="*/ 1185706 w 1388607"/>
                <a:gd name="connsiteY15" fmla="*/ 693336 h 1098170"/>
                <a:gd name="connsiteX16" fmla="*/ 1386673 w 1388607"/>
                <a:gd name="connsiteY16" fmla="*/ 592852 h 1098170"/>
                <a:gd name="connsiteX0" fmla="*/ 1386673 w 1388607"/>
                <a:gd name="connsiteY0" fmla="*/ 601398 h 1106716"/>
                <a:gd name="connsiteX1" fmla="*/ 1386673 w 1388607"/>
                <a:gd name="connsiteY1" fmla="*/ 862656 h 1106716"/>
                <a:gd name="connsiteX2" fmla="*/ 1185706 w 1388607"/>
                <a:gd name="connsiteY2" fmla="*/ 983235 h 1106716"/>
                <a:gd name="connsiteX3" fmla="*/ 964642 w 1388607"/>
                <a:gd name="connsiteY3" fmla="*/ 1073671 h 1106716"/>
                <a:gd name="connsiteX4" fmla="*/ 612950 w 1388607"/>
                <a:gd name="connsiteY4" fmla="*/ 1103816 h 1106716"/>
                <a:gd name="connsiteX5" fmla="*/ 0 w 1388607"/>
                <a:gd name="connsiteY5" fmla="*/ 1103816 h 1106716"/>
                <a:gd name="connsiteX6" fmla="*/ 200967 w 1388607"/>
                <a:gd name="connsiteY6" fmla="*/ 721979 h 1106716"/>
                <a:gd name="connsiteX7" fmla="*/ 432080 w 1388607"/>
                <a:gd name="connsiteY7" fmla="*/ 330093 h 1106716"/>
                <a:gd name="connsiteX8" fmla="*/ 663192 w 1388607"/>
                <a:gd name="connsiteY8" fmla="*/ 119078 h 1106716"/>
                <a:gd name="connsiteX9" fmla="*/ 879904 w 1388607"/>
                <a:gd name="connsiteY9" fmla="*/ 0 h 1106716"/>
                <a:gd name="connsiteX10" fmla="*/ 1115367 w 1388607"/>
                <a:gd name="connsiteY10" fmla="*/ 129126 h 1106716"/>
                <a:gd name="connsiteX11" fmla="*/ 964642 w 1388607"/>
                <a:gd name="connsiteY11" fmla="*/ 189416 h 1106716"/>
                <a:gd name="connsiteX12" fmla="*/ 783772 w 1388607"/>
                <a:gd name="connsiteY12" fmla="*/ 370286 h 1106716"/>
                <a:gd name="connsiteX13" fmla="*/ 633047 w 1388607"/>
                <a:gd name="connsiteY13" fmla="*/ 711930 h 1106716"/>
                <a:gd name="connsiteX14" fmla="*/ 884256 w 1388607"/>
                <a:gd name="connsiteY14" fmla="*/ 742075 h 1106716"/>
                <a:gd name="connsiteX15" fmla="*/ 1185706 w 1388607"/>
                <a:gd name="connsiteY15" fmla="*/ 701882 h 1106716"/>
                <a:gd name="connsiteX16" fmla="*/ 1386673 w 1388607"/>
                <a:gd name="connsiteY16" fmla="*/ 601398 h 1106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8607" h="1106716">
                  <a:moveTo>
                    <a:pt x="1386673" y="601398"/>
                  </a:moveTo>
                  <a:cubicBezTo>
                    <a:pt x="1390023" y="638242"/>
                    <a:pt x="1388348" y="819113"/>
                    <a:pt x="1386673" y="862656"/>
                  </a:cubicBezTo>
                  <a:cubicBezTo>
                    <a:pt x="1316335" y="899500"/>
                    <a:pt x="1256044" y="948066"/>
                    <a:pt x="1185706" y="983235"/>
                  </a:cubicBezTo>
                  <a:cubicBezTo>
                    <a:pt x="1115368" y="1018404"/>
                    <a:pt x="1060101" y="1053574"/>
                    <a:pt x="964642" y="1073671"/>
                  </a:cubicBezTo>
                  <a:cubicBezTo>
                    <a:pt x="869183" y="1093768"/>
                    <a:pt x="773724" y="1098792"/>
                    <a:pt x="612950" y="1103816"/>
                  </a:cubicBezTo>
                  <a:cubicBezTo>
                    <a:pt x="452176" y="1108840"/>
                    <a:pt x="226088" y="1106328"/>
                    <a:pt x="0" y="1103816"/>
                  </a:cubicBezTo>
                  <a:cubicBezTo>
                    <a:pt x="66989" y="976537"/>
                    <a:pt x="128954" y="850933"/>
                    <a:pt x="200967" y="721979"/>
                  </a:cubicBezTo>
                  <a:cubicBezTo>
                    <a:pt x="272980" y="593025"/>
                    <a:pt x="355043" y="430576"/>
                    <a:pt x="432080" y="330093"/>
                  </a:cubicBezTo>
                  <a:cubicBezTo>
                    <a:pt x="509117" y="229610"/>
                    <a:pt x="588555" y="174094"/>
                    <a:pt x="663192" y="119078"/>
                  </a:cubicBezTo>
                  <a:cubicBezTo>
                    <a:pt x="737829" y="64063"/>
                    <a:pt x="811240" y="28470"/>
                    <a:pt x="879904" y="0"/>
                  </a:cubicBezTo>
                  <a:lnTo>
                    <a:pt x="1115367" y="129126"/>
                  </a:lnTo>
                  <a:cubicBezTo>
                    <a:pt x="1065125" y="149223"/>
                    <a:pt x="1019908" y="149223"/>
                    <a:pt x="964642" y="189416"/>
                  </a:cubicBezTo>
                  <a:cubicBezTo>
                    <a:pt x="909376" y="229609"/>
                    <a:pt x="839038" y="283200"/>
                    <a:pt x="783772" y="370286"/>
                  </a:cubicBezTo>
                  <a:cubicBezTo>
                    <a:pt x="728506" y="457372"/>
                    <a:pt x="680776" y="584651"/>
                    <a:pt x="633047" y="711930"/>
                  </a:cubicBezTo>
                  <a:lnTo>
                    <a:pt x="884256" y="742075"/>
                  </a:lnTo>
                  <a:cubicBezTo>
                    <a:pt x="976366" y="740400"/>
                    <a:pt x="1074538" y="743616"/>
                    <a:pt x="1185706" y="701882"/>
                  </a:cubicBezTo>
                  <a:cubicBezTo>
                    <a:pt x="1296874" y="660148"/>
                    <a:pt x="1383323" y="564554"/>
                    <a:pt x="1386673" y="601398"/>
                  </a:cubicBezTo>
                  <a:close/>
                </a:path>
              </a:pathLst>
            </a:custGeom>
            <a:gradFill flip="none" rotWithShape="1">
              <a:gsLst>
                <a:gs pos="1000">
                  <a:srgbClr val="7DCC2E">
                    <a:lumMod val="50000"/>
                    <a:alpha val="70000"/>
                  </a:srgbClr>
                </a:gs>
                <a:gs pos="73000">
                  <a:srgbClr val="7DCC2E">
                    <a:alpha val="50000"/>
                  </a:srgbClr>
                </a:gs>
                <a:gs pos="82000">
                  <a:srgbClr val="7DCC2E">
                    <a:lumMod val="60000"/>
                    <a:lumOff val="40000"/>
                  </a:srgbClr>
                </a:gs>
              </a:gsLst>
              <a:lin ang="4800000" scaled="0"/>
              <a:tileRect/>
            </a:gradFill>
            <a:ln w="38100" cap="flat" cmpd="thickThin" algn="ctr">
              <a:noFill/>
              <a:prstDash val="solid"/>
            </a:ln>
            <a:effectLst/>
            <a:scene3d>
              <a:camera prst="orthographicFront"/>
              <a:lightRig rig="flat" dir="t">
                <a:rot lat="0" lon="0" rev="5400000"/>
              </a:lightRig>
            </a:scene3d>
            <a:sp3d>
              <a:bevelT w="38100" h="38100" prst="softRound"/>
              <a:bevelB w="38100" h="38100"/>
            </a:sp3d>
          </p:spPr>
          <p:txBody>
            <a:bodyPr anchor="ctr"/>
            <a:lstStyle/>
            <a:p>
              <a:pPr algn="ctr" fontAlgn="base">
                <a:lnSpc>
                  <a:spcPct val="80000"/>
                </a:lnSpc>
                <a:spcBef>
                  <a:spcPct val="0"/>
                </a:spcBef>
                <a:spcAft>
                  <a:spcPct val="0"/>
                </a:spcAft>
                <a:defRPr/>
              </a:pPr>
              <a:endParaRPr lang="zh-CN" altLang="en-US" sz="1600" kern="0">
                <a:effectLst>
                  <a:outerShdw blurRad="292100" dist="38100" dir="2700000" sx="101000" sy="101000" algn="tl" rotWithShape="0">
                    <a:srgbClr val="080808"/>
                  </a:outerShdw>
                </a:effectLst>
                <a:latin typeface="Segoe Semibold" pitchFamily="34" charset="0"/>
              </a:endParaRPr>
            </a:p>
          </p:txBody>
        </p:sp>
        <p:sp>
          <p:nvSpPr>
            <p:cNvPr id="12" name="任意多边形 11"/>
            <p:cNvSpPr/>
            <p:nvPr/>
          </p:nvSpPr>
          <p:spPr>
            <a:xfrm rot="14464992">
              <a:off x="13766795" y="-855507"/>
              <a:ext cx="1388607" cy="1098763"/>
            </a:xfrm>
            <a:custGeom>
              <a:avLst/>
              <a:gdLst>
                <a:gd name="connsiteX0" fmla="*/ 1386673 w 1401938"/>
                <a:gd name="connsiteY0" fmla="*/ 592852 h 1098170"/>
                <a:gd name="connsiteX1" fmla="*/ 1386673 w 1401938"/>
                <a:gd name="connsiteY1" fmla="*/ 854110 h 1098170"/>
                <a:gd name="connsiteX2" fmla="*/ 1175658 w 1401938"/>
                <a:gd name="connsiteY2" fmla="*/ 964641 h 1098170"/>
                <a:gd name="connsiteX3" fmla="*/ 964642 w 1401938"/>
                <a:gd name="connsiteY3" fmla="*/ 1065125 h 1098170"/>
                <a:gd name="connsiteX4" fmla="*/ 612950 w 1401938"/>
                <a:gd name="connsiteY4" fmla="*/ 1095270 h 1098170"/>
                <a:gd name="connsiteX5" fmla="*/ 0 w 1401938"/>
                <a:gd name="connsiteY5" fmla="*/ 1095270 h 1098170"/>
                <a:gd name="connsiteX6" fmla="*/ 200967 w 1401938"/>
                <a:gd name="connsiteY6" fmla="*/ 713433 h 1098170"/>
                <a:gd name="connsiteX7" fmla="*/ 432080 w 1401938"/>
                <a:gd name="connsiteY7" fmla="*/ 321547 h 1098170"/>
                <a:gd name="connsiteX8" fmla="*/ 663192 w 1401938"/>
                <a:gd name="connsiteY8" fmla="*/ 110532 h 1098170"/>
                <a:gd name="connsiteX9" fmla="*/ 874207 w 1401938"/>
                <a:gd name="connsiteY9" fmla="*/ 0 h 1098170"/>
                <a:gd name="connsiteX10" fmla="*/ 1115367 w 1401938"/>
                <a:gd name="connsiteY10" fmla="*/ 120580 h 1098170"/>
                <a:gd name="connsiteX11" fmla="*/ 964642 w 1401938"/>
                <a:gd name="connsiteY11" fmla="*/ 180870 h 1098170"/>
                <a:gd name="connsiteX12" fmla="*/ 783772 w 1401938"/>
                <a:gd name="connsiteY12" fmla="*/ 361740 h 1098170"/>
                <a:gd name="connsiteX13" fmla="*/ 633047 w 1401938"/>
                <a:gd name="connsiteY13" fmla="*/ 703384 h 1098170"/>
                <a:gd name="connsiteX14" fmla="*/ 944546 w 1401938"/>
                <a:gd name="connsiteY14" fmla="*/ 703384 h 1098170"/>
                <a:gd name="connsiteX15" fmla="*/ 1185706 w 1401938"/>
                <a:gd name="connsiteY15" fmla="*/ 693336 h 1098170"/>
                <a:gd name="connsiteX16" fmla="*/ 1386673 w 1401938"/>
                <a:gd name="connsiteY16" fmla="*/ 592852 h 1098170"/>
                <a:gd name="connsiteX0" fmla="*/ 1386673 w 1401938"/>
                <a:gd name="connsiteY0" fmla="*/ 592852 h 1098170"/>
                <a:gd name="connsiteX1" fmla="*/ 1386673 w 1401938"/>
                <a:gd name="connsiteY1" fmla="*/ 854110 h 1098170"/>
                <a:gd name="connsiteX2" fmla="*/ 1175658 w 1401938"/>
                <a:gd name="connsiteY2" fmla="*/ 964641 h 1098170"/>
                <a:gd name="connsiteX3" fmla="*/ 964642 w 1401938"/>
                <a:gd name="connsiteY3" fmla="*/ 1065125 h 1098170"/>
                <a:gd name="connsiteX4" fmla="*/ 612950 w 1401938"/>
                <a:gd name="connsiteY4" fmla="*/ 1095270 h 1098170"/>
                <a:gd name="connsiteX5" fmla="*/ 0 w 1401938"/>
                <a:gd name="connsiteY5" fmla="*/ 1095270 h 1098170"/>
                <a:gd name="connsiteX6" fmla="*/ 200967 w 1401938"/>
                <a:gd name="connsiteY6" fmla="*/ 713433 h 1098170"/>
                <a:gd name="connsiteX7" fmla="*/ 432080 w 1401938"/>
                <a:gd name="connsiteY7" fmla="*/ 321547 h 1098170"/>
                <a:gd name="connsiteX8" fmla="*/ 663192 w 1401938"/>
                <a:gd name="connsiteY8" fmla="*/ 110532 h 1098170"/>
                <a:gd name="connsiteX9" fmla="*/ 874207 w 1401938"/>
                <a:gd name="connsiteY9" fmla="*/ 0 h 1098170"/>
                <a:gd name="connsiteX10" fmla="*/ 1115367 w 1401938"/>
                <a:gd name="connsiteY10" fmla="*/ 120580 h 1098170"/>
                <a:gd name="connsiteX11" fmla="*/ 964642 w 1401938"/>
                <a:gd name="connsiteY11" fmla="*/ 180870 h 1098170"/>
                <a:gd name="connsiteX12" fmla="*/ 783772 w 1401938"/>
                <a:gd name="connsiteY12" fmla="*/ 361740 h 1098170"/>
                <a:gd name="connsiteX13" fmla="*/ 633047 w 1401938"/>
                <a:gd name="connsiteY13" fmla="*/ 703384 h 1098170"/>
                <a:gd name="connsiteX14" fmla="*/ 884256 w 1401938"/>
                <a:gd name="connsiteY14" fmla="*/ 733529 h 1098170"/>
                <a:gd name="connsiteX15" fmla="*/ 1185706 w 1401938"/>
                <a:gd name="connsiteY15" fmla="*/ 693336 h 1098170"/>
                <a:gd name="connsiteX16" fmla="*/ 1386673 w 1401938"/>
                <a:gd name="connsiteY16" fmla="*/ 592852 h 1098170"/>
                <a:gd name="connsiteX0" fmla="*/ 1386673 w 1401938"/>
                <a:gd name="connsiteY0" fmla="*/ 592852 h 1098170"/>
                <a:gd name="connsiteX1" fmla="*/ 1386673 w 1401938"/>
                <a:gd name="connsiteY1" fmla="*/ 854110 h 1098170"/>
                <a:gd name="connsiteX2" fmla="*/ 1185706 w 1401938"/>
                <a:gd name="connsiteY2" fmla="*/ 974689 h 1098170"/>
                <a:gd name="connsiteX3" fmla="*/ 964642 w 1401938"/>
                <a:gd name="connsiteY3" fmla="*/ 1065125 h 1098170"/>
                <a:gd name="connsiteX4" fmla="*/ 612950 w 1401938"/>
                <a:gd name="connsiteY4" fmla="*/ 1095270 h 1098170"/>
                <a:gd name="connsiteX5" fmla="*/ 0 w 1401938"/>
                <a:gd name="connsiteY5" fmla="*/ 1095270 h 1098170"/>
                <a:gd name="connsiteX6" fmla="*/ 200967 w 1401938"/>
                <a:gd name="connsiteY6" fmla="*/ 713433 h 1098170"/>
                <a:gd name="connsiteX7" fmla="*/ 432080 w 1401938"/>
                <a:gd name="connsiteY7" fmla="*/ 321547 h 1098170"/>
                <a:gd name="connsiteX8" fmla="*/ 663192 w 1401938"/>
                <a:gd name="connsiteY8" fmla="*/ 110532 h 1098170"/>
                <a:gd name="connsiteX9" fmla="*/ 874207 w 1401938"/>
                <a:gd name="connsiteY9" fmla="*/ 0 h 1098170"/>
                <a:gd name="connsiteX10" fmla="*/ 1115367 w 1401938"/>
                <a:gd name="connsiteY10" fmla="*/ 120580 h 1098170"/>
                <a:gd name="connsiteX11" fmla="*/ 964642 w 1401938"/>
                <a:gd name="connsiteY11" fmla="*/ 180870 h 1098170"/>
                <a:gd name="connsiteX12" fmla="*/ 783772 w 1401938"/>
                <a:gd name="connsiteY12" fmla="*/ 361740 h 1098170"/>
                <a:gd name="connsiteX13" fmla="*/ 633047 w 1401938"/>
                <a:gd name="connsiteY13" fmla="*/ 703384 h 1098170"/>
                <a:gd name="connsiteX14" fmla="*/ 884256 w 1401938"/>
                <a:gd name="connsiteY14" fmla="*/ 733529 h 1098170"/>
                <a:gd name="connsiteX15" fmla="*/ 1185706 w 1401938"/>
                <a:gd name="connsiteY15" fmla="*/ 693336 h 1098170"/>
                <a:gd name="connsiteX16" fmla="*/ 1386673 w 1401938"/>
                <a:gd name="connsiteY16" fmla="*/ 592852 h 1098170"/>
                <a:gd name="connsiteX0" fmla="*/ 1386673 w 1388607"/>
                <a:gd name="connsiteY0" fmla="*/ 592852 h 1098170"/>
                <a:gd name="connsiteX1" fmla="*/ 1386673 w 1388607"/>
                <a:gd name="connsiteY1" fmla="*/ 854110 h 1098170"/>
                <a:gd name="connsiteX2" fmla="*/ 1185706 w 1388607"/>
                <a:gd name="connsiteY2" fmla="*/ 974689 h 1098170"/>
                <a:gd name="connsiteX3" fmla="*/ 964642 w 1388607"/>
                <a:gd name="connsiteY3" fmla="*/ 1065125 h 1098170"/>
                <a:gd name="connsiteX4" fmla="*/ 612950 w 1388607"/>
                <a:gd name="connsiteY4" fmla="*/ 1095270 h 1098170"/>
                <a:gd name="connsiteX5" fmla="*/ 0 w 1388607"/>
                <a:gd name="connsiteY5" fmla="*/ 1095270 h 1098170"/>
                <a:gd name="connsiteX6" fmla="*/ 200967 w 1388607"/>
                <a:gd name="connsiteY6" fmla="*/ 713433 h 1098170"/>
                <a:gd name="connsiteX7" fmla="*/ 432080 w 1388607"/>
                <a:gd name="connsiteY7" fmla="*/ 321547 h 1098170"/>
                <a:gd name="connsiteX8" fmla="*/ 663192 w 1388607"/>
                <a:gd name="connsiteY8" fmla="*/ 110532 h 1098170"/>
                <a:gd name="connsiteX9" fmla="*/ 874207 w 1388607"/>
                <a:gd name="connsiteY9" fmla="*/ 0 h 1098170"/>
                <a:gd name="connsiteX10" fmla="*/ 1115367 w 1388607"/>
                <a:gd name="connsiteY10" fmla="*/ 120580 h 1098170"/>
                <a:gd name="connsiteX11" fmla="*/ 964642 w 1388607"/>
                <a:gd name="connsiteY11" fmla="*/ 180870 h 1098170"/>
                <a:gd name="connsiteX12" fmla="*/ 783772 w 1388607"/>
                <a:gd name="connsiteY12" fmla="*/ 361740 h 1098170"/>
                <a:gd name="connsiteX13" fmla="*/ 633047 w 1388607"/>
                <a:gd name="connsiteY13" fmla="*/ 703384 h 1098170"/>
                <a:gd name="connsiteX14" fmla="*/ 884256 w 1388607"/>
                <a:gd name="connsiteY14" fmla="*/ 733529 h 1098170"/>
                <a:gd name="connsiteX15" fmla="*/ 1185706 w 1388607"/>
                <a:gd name="connsiteY15" fmla="*/ 693336 h 1098170"/>
                <a:gd name="connsiteX16" fmla="*/ 1386673 w 1388607"/>
                <a:gd name="connsiteY16" fmla="*/ 592852 h 1098170"/>
                <a:gd name="connsiteX0" fmla="*/ 1386673 w 1388607"/>
                <a:gd name="connsiteY0" fmla="*/ 592852 h 1098170"/>
                <a:gd name="connsiteX1" fmla="*/ 1386673 w 1388607"/>
                <a:gd name="connsiteY1" fmla="*/ 854110 h 1098170"/>
                <a:gd name="connsiteX2" fmla="*/ 1185706 w 1388607"/>
                <a:gd name="connsiteY2" fmla="*/ 974689 h 1098170"/>
                <a:gd name="connsiteX3" fmla="*/ 964642 w 1388607"/>
                <a:gd name="connsiteY3" fmla="*/ 1065125 h 1098170"/>
                <a:gd name="connsiteX4" fmla="*/ 612950 w 1388607"/>
                <a:gd name="connsiteY4" fmla="*/ 1095270 h 1098170"/>
                <a:gd name="connsiteX5" fmla="*/ 0 w 1388607"/>
                <a:gd name="connsiteY5" fmla="*/ 1095270 h 1098170"/>
                <a:gd name="connsiteX6" fmla="*/ 200967 w 1388607"/>
                <a:gd name="connsiteY6" fmla="*/ 713433 h 1098170"/>
                <a:gd name="connsiteX7" fmla="*/ 432080 w 1388607"/>
                <a:gd name="connsiteY7" fmla="*/ 321547 h 1098170"/>
                <a:gd name="connsiteX8" fmla="*/ 663192 w 1388607"/>
                <a:gd name="connsiteY8" fmla="*/ 110532 h 1098170"/>
                <a:gd name="connsiteX9" fmla="*/ 874207 w 1388607"/>
                <a:gd name="connsiteY9" fmla="*/ 0 h 1098170"/>
                <a:gd name="connsiteX10" fmla="*/ 1135377 w 1388607"/>
                <a:gd name="connsiteY10" fmla="*/ 131634 h 1098170"/>
                <a:gd name="connsiteX11" fmla="*/ 964642 w 1388607"/>
                <a:gd name="connsiteY11" fmla="*/ 180870 h 1098170"/>
                <a:gd name="connsiteX12" fmla="*/ 783772 w 1388607"/>
                <a:gd name="connsiteY12" fmla="*/ 361740 h 1098170"/>
                <a:gd name="connsiteX13" fmla="*/ 633047 w 1388607"/>
                <a:gd name="connsiteY13" fmla="*/ 703384 h 1098170"/>
                <a:gd name="connsiteX14" fmla="*/ 884256 w 1388607"/>
                <a:gd name="connsiteY14" fmla="*/ 733529 h 1098170"/>
                <a:gd name="connsiteX15" fmla="*/ 1185706 w 1388607"/>
                <a:gd name="connsiteY15" fmla="*/ 693336 h 1098170"/>
                <a:gd name="connsiteX16" fmla="*/ 1386673 w 1388607"/>
                <a:gd name="connsiteY16" fmla="*/ 592852 h 1098170"/>
                <a:gd name="connsiteX0" fmla="*/ 1386673 w 1388607"/>
                <a:gd name="connsiteY0" fmla="*/ 593445 h 1098763"/>
                <a:gd name="connsiteX1" fmla="*/ 1386673 w 1388607"/>
                <a:gd name="connsiteY1" fmla="*/ 854703 h 1098763"/>
                <a:gd name="connsiteX2" fmla="*/ 1185706 w 1388607"/>
                <a:gd name="connsiteY2" fmla="*/ 975282 h 1098763"/>
                <a:gd name="connsiteX3" fmla="*/ 964642 w 1388607"/>
                <a:gd name="connsiteY3" fmla="*/ 1065718 h 1098763"/>
                <a:gd name="connsiteX4" fmla="*/ 612950 w 1388607"/>
                <a:gd name="connsiteY4" fmla="*/ 1095863 h 1098763"/>
                <a:gd name="connsiteX5" fmla="*/ 0 w 1388607"/>
                <a:gd name="connsiteY5" fmla="*/ 1095863 h 1098763"/>
                <a:gd name="connsiteX6" fmla="*/ 200967 w 1388607"/>
                <a:gd name="connsiteY6" fmla="*/ 714026 h 1098763"/>
                <a:gd name="connsiteX7" fmla="*/ 432080 w 1388607"/>
                <a:gd name="connsiteY7" fmla="*/ 322140 h 1098763"/>
                <a:gd name="connsiteX8" fmla="*/ 663192 w 1388607"/>
                <a:gd name="connsiteY8" fmla="*/ 111125 h 1098763"/>
                <a:gd name="connsiteX9" fmla="*/ 890807 w 1388607"/>
                <a:gd name="connsiteY9" fmla="*/ 0 h 1098763"/>
                <a:gd name="connsiteX10" fmla="*/ 1135377 w 1388607"/>
                <a:gd name="connsiteY10" fmla="*/ 132227 h 1098763"/>
                <a:gd name="connsiteX11" fmla="*/ 964642 w 1388607"/>
                <a:gd name="connsiteY11" fmla="*/ 181463 h 1098763"/>
                <a:gd name="connsiteX12" fmla="*/ 783772 w 1388607"/>
                <a:gd name="connsiteY12" fmla="*/ 362333 h 1098763"/>
                <a:gd name="connsiteX13" fmla="*/ 633047 w 1388607"/>
                <a:gd name="connsiteY13" fmla="*/ 703977 h 1098763"/>
                <a:gd name="connsiteX14" fmla="*/ 884256 w 1388607"/>
                <a:gd name="connsiteY14" fmla="*/ 734122 h 1098763"/>
                <a:gd name="connsiteX15" fmla="*/ 1185706 w 1388607"/>
                <a:gd name="connsiteY15" fmla="*/ 693929 h 1098763"/>
                <a:gd name="connsiteX16" fmla="*/ 1386673 w 1388607"/>
                <a:gd name="connsiteY16" fmla="*/ 593445 h 109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8607" h="1098763">
                  <a:moveTo>
                    <a:pt x="1386673" y="593445"/>
                  </a:moveTo>
                  <a:cubicBezTo>
                    <a:pt x="1390023" y="630289"/>
                    <a:pt x="1388348" y="811160"/>
                    <a:pt x="1386673" y="854703"/>
                  </a:cubicBezTo>
                  <a:cubicBezTo>
                    <a:pt x="1316335" y="891547"/>
                    <a:pt x="1256044" y="940113"/>
                    <a:pt x="1185706" y="975282"/>
                  </a:cubicBezTo>
                  <a:cubicBezTo>
                    <a:pt x="1115368" y="1010451"/>
                    <a:pt x="1060101" y="1045621"/>
                    <a:pt x="964642" y="1065718"/>
                  </a:cubicBezTo>
                  <a:cubicBezTo>
                    <a:pt x="869183" y="1085815"/>
                    <a:pt x="773724" y="1090839"/>
                    <a:pt x="612950" y="1095863"/>
                  </a:cubicBezTo>
                  <a:cubicBezTo>
                    <a:pt x="452176" y="1100887"/>
                    <a:pt x="226088" y="1098375"/>
                    <a:pt x="0" y="1095863"/>
                  </a:cubicBezTo>
                  <a:cubicBezTo>
                    <a:pt x="66989" y="968584"/>
                    <a:pt x="128954" y="842980"/>
                    <a:pt x="200967" y="714026"/>
                  </a:cubicBezTo>
                  <a:cubicBezTo>
                    <a:pt x="272980" y="585072"/>
                    <a:pt x="355043" y="422623"/>
                    <a:pt x="432080" y="322140"/>
                  </a:cubicBezTo>
                  <a:cubicBezTo>
                    <a:pt x="509117" y="221657"/>
                    <a:pt x="586738" y="164815"/>
                    <a:pt x="663192" y="111125"/>
                  </a:cubicBezTo>
                  <a:cubicBezTo>
                    <a:pt x="739646" y="57435"/>
                    <a:pt x="822143" y="28470"/>
                    <a:pt x="890807" y="0"/>
                  </a:cubicBezTo>
                  <a:lnTo>
                    <a:pt x="1135377" y="132227"/>
                  </a:lnTo>
                  <a:cubicBezTo>
                    <a:pt x="1085135" y="152324"/>
                    <a:pt x="1023243" y="143112"/>
                    <a:pt x="964642" y="181463"/>
                  </a:cubicBezTo>
                  <a:cubicBezTo>
                    <a:pt x="906041" y="219814"/>
                    <a:pt x="839038" y="275247"/>
                    <a:pt x="783772" y="362333"/>
                  </a:cubicBezTo>
                  <a:cubicBezTo>
                    <a:pt x="728506" y="449419"/>
                    <a:pt x="680776" y="576698"/>
                    <a:pt x="633047" y="703977"/>
                  </a:cubicBezTo>
                  <a:lnTo>
                    <a:pt x="884256" y="734122"/>
                  </a:lnTo>
                  <a:cubicBezTo>
                    <a:pt x="976366" y="732447"/>
                    <a:pt x="1101970" y="717375"/>
                    <a:pt x="1185706" y="693929"/>
                  </a:cubicBezTo>
                  <a:cubicBezTo>
                    <a:pt x="1269442" y="670483"/>
                    <a:pt x="1383323" y="556601"/>
                    <a:pt x="1386673" y="593445"/>
                  </a:cubicBezTo>
                  <a:close/>
                </a:path>
              </a:pathLst>
            </a:custGeom>
            <a:gradFill flip="none" rotWithShape="1">
              <a:gsLst>
                <a:gs pos="0">
                  <a:srgbClr val="FFC000">
                    <a:lumMod val="50000"/>
                    <a:alpha val="70000"/>
                  </a:srgbClr>
                </a:gs>
                <a:gs pos="56000">
                  <a:srgbClr val="FFC000">
                    <a:alpha val="50000"/>
                  </a:srgbClr>
                </a:gs>
                <a:gs pos="67000">
                  <a:srgbClr val="FFC000">
                    <a:lumMod val="60000"/>
                    <a:lumOff val="40000"/>
                  </a:srgbClr>
                </a:gs>
              </a:gsLst>
              <a:lin ang="13200000" scaled="0"/>
              <a:tileRect/>
            </a:gradFill>
            <a:ln w="38100" cap="flat" cmpd="thickThin" algn="ctr">
              <a:noFill/>
              <a:prstDash val="solid"/>
            </a:ln>
            <a:effectLst/>
            <a:scene3d>
              <a:camera prst="orthographicFront"/>
              <a:lightRig rig="flat" dir="t">
                <a:rot lat="0" lon="0" rev="5400000"/>
              </a:lightRig>
            </a:scene3d>
            <a:sp3d>
              <a:bevelT w="38100" h="38100" prst="softRound"/>
              <a:bevelB w="38100" h="38100"/>
            </a:sp3d>
          </p:spPr>
          <p:txBody>
            <a:bodyPr anchor="ctr"/>
            <a:lstStyle/>
            <a:p>
              <a:pPr algn="ctr" fontAlgn="base">
                <a:spcBef>
                  <a:spcPct val="0"/>
                </a:spcBef>
                <a:spcAft>
                  <a:spcPct val="0"/>
                </a:spcAft>
                <a:defRPr/>
              </a:pPr>
              <a:endParaRPr lang="zh-CN" altLang="en-US" kern="0">
                <a:effectLst>
                  <a:outerShdw blurRad="292100" dist="38100" dir="2700000" sx="101000" sy="101000" algn="tl" rotWithShape="0">
                    <a:srgbClr val="080808"/>
                  </a:outerShdw>
                </a:effectLst>
                <a:latin typeface="Segoe Semibold" pitchFamily="34" charset="0"/>
              </a:endParaRPr>
            </a:p>
          </p:txBody>
        </p:sp>
        <p:sp>
          <p:nvSpPr>
            <p:cNvPr id="13" name="任意多边形 12"/>
            <p:cNvSpPr/>
            <p:nvPr/>
          </p:nvSpPr>
          <p:spPr>
            <a:xfrm rot="7235592">
              <a:off x="13310347" y="-2069284"/>
              <a:ext cx="1388607" cy="1121611"/>
            </a:xfrm>
            <a:custGeom>
              <a:avLst/>
              <a:gdLst>
                <a:gd name="connsiteX0" fmla="*/ 1386673 w 1401938"/>
                <a:gd name="connsiteY0" fmla="*/ 592852 h 1098170"/>
                <a:gd name="connsiteX1" fmla="*/ 1386673 w 1401938"/>
                <a:gd name="connsiteY1" fmla="*/ 854110 h 1098170"/>
                <a:gd name="connsiteX2" fmla="*/ 1175658 w 1401938"/>
                <a:gd name="connsiteY2" fmla="*/ 964641 h 1098170"/>
                <a:gd name="connsiteX3" fmla="*/ 964642 w 1401938"/>
                <a:gd name="connsiteY3" fmla="*/ 1065125 h 1098170"/>
                <a:gd name="connsiteX4" fmla="*/ 612950 w 1401938"/>
                <a:gd name="connsiteY4" fmla="*/ 1095270 h 1098170"/>
                <a:gd name="connsiteX5" fmla="*/ 0 w 1401938"/>
                <a:gd name="connsiteY5" fmla="*/ 1095270 h 1098170"/>
                <a:gd name="connsiteX6" fmla="*/ 200967 w 1401938"/>
                <a:gd name="connsiteY6" fmla="*/ 713433 h 1098170"/>
                <a:gd name="connsiteX7" fmla="*/ 432080 w 1401938"/>
                <a:gd name="connsiteY7" fmla="*/ 321547 h 1098170"/>
                <a:gd name="connsiteX8" fmla="*/ 663192 w 1401938"/>
                <a:gd name="connsiteY8" fmla="*/ 110532 h 1098170"/>
                <a:gd name="connsiteX9" fmla="*/ 874207 w 1401938"/>
                <a:gd name="connsiteY9" fmla="*/ 0 h 1098170"/>
                <a:gd name="connsiteX10" fmla="*/ 1115367 w 1401938"/>
                <a:gd name="connsiteY10" fmla="*/ 120580 h 1098170"/>
                <a:gd name="connsiteX11" fmla="*/ 964642 w 1401938"/>
                <a:gd name="connsiteY11" fmla="*/ 180870 h 1098170"/>
                <a:gd name="connsiteX12" fmla="*/ 783772 w 1401938"/>
                <a:gd name="connsiteY12" fmla="*/ 361740 h 1098170"/>
                <a:gd name="connsiteX13" fmla="*/ 633047 w 1401938"/>
                <a:gd name="connsiteY13" fmla="*/ 703384 h 1098170"/>
                <a:gd name="connsiteX14" fmla="*/ 944546 w 1401938"/>
                <a:gd name="connsiteY14" fmla="*/ 703384 h 1098170"/>
                <a:gd name="connsiteX15" fmla="*/ 1185706 w 1401938"/>
                <a:gd name="connsiteY15" fmla="*/ 693336 h 1098170"/>
                <a:gd name="connsiteX16" fmla="*/ 1386673 w 1401938"/>
                <a:gd name="connsiteY16" fmla="*/ 592852 h 1098170"/>
                <a:gd name="connsiteX0" fmla="*/ 1386673 w 1401938"/>
                <a:gd name="connsiteY0" fmla="*/ 592852 h 1098170"/>
                <a:gd name="connsiteX1" fmla="*/ 1386673 w 1401938"/>
                <a:gd name="connsiteY1" fmla="*/ 854110 h 1098170"/>
                <a:gd name="connsiteX2" fmla="*/ 1175658 w 1401938"/>
                <a:gd name="connsiteY2" fmla="*/ 964641 h 1098170"/>
                <a:gd name="connsiteX3" fmla="*/ 964642 w 1401938"/>
                <a:gd name="connsiteY3" fmla="*/ 1065125 h 1098170"/>
                <a:gd name="connsiteX4" fmla="*/ 612950 w 1401938"/>
                <a:gd name="connsiteY4" fmla="*/ 1095270 h 1098170"/>
                <a:gd name="connsiteX5" fmla="*/ 0 w 1401938"/>
                <a:gd name="connsiteY5" fmla="*/ 1095270 h 1098170"/>
                <a:gd name="connsiteX6" fmla="*/ 200967 w 1401938"/>
                <a:gd name="connsiteY6" fmla="*/ 713433 h 1098170"/>
                <a:gd name="connsiteX7" fmla="*/ 432080 w 1401938"/>
                <a:gd name="connsiteY7" fmla="*/ 321547 h 1098170"/>
                <a:gd name="connsiteX8" fmla="*/ 663192 w 1401938"/>
                <a:gd name="connsiteY8" fmla="*/ 110532 h 1098170"/>
                <a:gd name="connsiteX9" fmla="*/ 874207 w 1401938"/>
                <a:gd name="connsiteY9" fmla="*/ 0 h 1098170"/>
                <a:gd name="connsiteX10" fmla="*/ 1115367 w 1401938"/>
                <a:gd name="connsiteY10" fmla="*/ 120580 h 1098170"/>
                <a:gd name="connsiteX11" fmla="*/ 964642 w 1401938"/>
                <a:gd name="connsiteY11" fmla="*/ 180870 h 1098170"/>
                <a:gd name="connsiteX12" fmla="*/ 783772 w 1401938"/>
                <a:gd name="connsiteY12" fmla="*/ 361740 h 1098170"/>
                <a:gd name="connsiteX13" fmla="*/ 633047 w 1401938"/>
                <a:gd name="connsiteY13" fmla="*/ 703384 h 1098170"/>
                <a:gd name="connsiteX14" fmla="*/ 884256 w 1401938"/>
                <a:gd name="connsiteY14" fmla="*/ 733529 h 1098170"/>
                <a:gd name="connsiteX15" fmla="*/ 1185706 w 1401938"/>
                <a:gd name="connsiteY15" fmla="*/ 693336 h 1098170"/>
                <a:gd name="connsiteX16" fmla="*/ 1386673 w 1401938"/>
                <a:gd name="connsiteY16" fmla="*/ 592852 h 1098170"/>
                <a:gd name="connsiteX0" fmla="*/ 1386673 w 1401938"/>
                <a:gd name="connsiteY0" fmla="*/ 592852 h 1098170"/>
                <a:gd name="connsiteX1" fmla="*/ 1386673 w 1401938"/>
                <a:gd name="connsiteY1" fmla="*/ 854110 h 1098170"/>
                <a:gd name="connsiteX2" fmla="*/ 1185706 w 1401938"/>
                <a:gd name="connsiteY2" fmla="*/ 974689 h 1098170"/>
                <a:gd name="connsiteX3" fmla="*/ 964642 w 1401938"/>
                <a:gd name="connsiteY3" fmla="*/ 1065125 h 1098170"/>
                <a:gd name="connsiteX4" fmla="*/ 612950 w 1401938"/>
                <a:gd name="connsiteY4" fmla="*/ 1095270 h 1098170"/>
                <a:gd name="connsiteX5" fmla="*/ 0 w 1401938"/>
                <a:gd name="connsiteY5" fmla="*/ 1095270 h 1098170"/>
                <a:gd name="connsiteX6" fmla="*/ 200967 w 1401938"/>
                <a:gd name="connsiteY6" fmla="*/ 713433 h 1098170"/>
                <a:gd name="connsiteX7" fmla="*/ 432080 w 1401938"/>
                <a:gd name="connsiteY7" fmla="*/ 321547 h 1098170"/>
                <a:gd name="connsiteX8" fmla="*/ 663192 w 1401938"/>
                <a:gd name="connsiteY8" fmla="*/ 110532 h 1098170"/>
                <a:gd name="connsiteX9" fmla="*/ 874207 w 1401938"/>
                <a:gd name="connsiteY9" fmla="*/ 0 h 1098170"/>
                <a:gd name="connsiteX10" fmla="*/ 1115367 w 1401938"/>
                <a:gd name="connsiteY10" fmla="*/ 120580 h 1098170"/>
                <a:gd name="connsiteX11" fmla="*/ 964642 w 1401938"/>
                <a:gd name="connsiteY11" fmla="*/ 180870 h 1098170"/>
                <a:gd name="connsiteX12" fmla="*/ 783772 w 1401938"/>
                <a:gd name="connsiteY12" fmla="*/ 361740 h 1098170"/>
                <a:gd name="connsiteX13" fmla="*/ 633047 w 1401938"/>
                <a:gd name="connsiteY13" fmla="*/ 703384 h 1098170"/>
                <a:gd name="connsiteX14" fmla="*/ 884256 w 1401938"/>
                <a:gd name="connsiteY14" fmla="*/ 733529 h 1098170"/>
                <a:gd name="connsiteX15" fmla="*/ 1185706 w 1401938"/>
                <a:gd name="connsiteY15" fmla="*/ 693336 h 1098170"/>
                <a:gd name="connsiteX16" fmla="*/ 1386673 w 1401938"/>
                <a:gd name="connsiteY16" fmla="*/ 592852 h 1098170"/>
                <a:gd name="connsiteX0" fmla="*/ 1386673 w 1388607"/>
                <a:gd name="connsiteY0" fmla="*/ 592852 h 1098170"/>
                <a:gd name="connsiteX1" fmla="*/ 1386673 w 1388607"/>
                <a:gd name="connsiteY1" fmla="*/ 854110 h 1098170"/>
                <a:gd name="connsiteX2" fmla="*/ 1185706 w 1388607"/>
                <a:gd name="connsiteY2" fmla="*/ 974689 h 1098170"/>
                <a:gd name="connsiteX3" fmla="*/ 964642 w 1388607"/>
                <a:gd name="connsiteY3" fmla="*/ 1065125 h 1098170"/>
                <a:gd name="connsiteX4" fmla="*/ 612950 w 1388607"/>
                <a:gd name="connsiteY4" fmla="*/ 1095270 h 1098170"/>
                <a:gd name="connsiteX5" fmla="*/ 0 w 1388607"/>
                <a:gd name="connsiteY5" fmla="*/ 1095270 h 1098170"/>
                <a:gd name="connsiteX6" fmla="*/ 200967 w 1388607"/>
                <a:gd name="connsiteY6" fmla="*/ 713433 h 1098170"/>
                <a:gd name="connsiteX7" fmla="*/ 432080 w 1388607"/>
                <a:gd name="connsiteY7" fmla="*/ 321547 h 1098170"/>
                <a:gd name="connsiteX8" fmla="*/ 663192 w 1388607"/>
                <a:gd name="connsiteY8" fmla="*/ 110532 h 1098170"/>
                <a:gd name="connsiteX9" fmla="*/ 874207 w 1388607"/>
                <a:gd name="connsiteY9" fmla="*/ 0 h 1098170"/>
                <a:gd name="connsiteX10" fmla="*/ 1115367 w 1388607"/>
                <a:gd name="connsiteY10" fmla="*/ 120580 h 1098170"/>
                <a:gd name="connsiteX11" fmla="*/ 964642 w 1388607"/>
                <a:gd name="connsiteY11" fmla="*/ 180870 h 1098170"/>
                <a:gd name="connsiteX12" fmla="*/ 783772 w 1388607"/>
                <a:gd name="connsiteY12" fmla="*/ 361740 h 1098170"/>
                <a:gd name="connsiteX13" fmla="*/ 633047 w 1388607"/>
                <a:gd name="connsiteY13" fmla="*/ 703384 h 1098170"/>
                <a:gd name="connsiteX14" fmla="*/ 884256 w 1388607"/>
                <a:gd name="connsiteY14" fmla="*/ 733529 h 1098170"/>
                <a:gd name="connsiteX15" fmla="*/ 1185706 w 1388607"/>
                <a:gd name="connsiteY15" fmla="*/ 693336 h 1098170"/>
                <a:gd name="connsiteX16" fmla="*/ 1386673 w 1388607"/>
                <a:gd name="connsiteY16" fmla="*/ 592852 h 1098170"/>
                <a:gd name="connsiteX0" fmla="*/ 1386673 w 1388607"/>
                <a:gd name="connsiteY0" fmla="*/ 604486 h 1109804"/>
                <a:gd name="connsiteX1" fmla="*/ 1386673 w 1388607"/>
                <a:gd name="connsiteY1" fmla="*/ 865744 h 1109804"/>
                <a:gd name="connsiteX2" fmla="*/ 1185706 w 1388607"/>
                <a:gd name="connsiteY2" fmla="*/ 986323 h 1109804"/>
                <a:gd name="connsiteX3" fmla="*/ 964642 w 1388607"/>
                <a:gd name="connsiteY3" fmla="*/ 1076759 h 1109804"/>
                <a:gd name="connsiteX4" fmla="*/ 612950 w 1388607"/>
                <a:gd name="connsiteY4" fmla="*/ 1106904 h 1109804"/>
                <a:gd name="connsiteX5" fmla="*/ 0 w 1388607"/>
                <a:gd name="connsiteY5" fmla="*/ 1106904 h 1109804"/>
                <a:gd name="connsiteX6" fmla="*/ 200967 w 1388607"/>
                <a:gd name="connsiteY6" fmla="*/ 725067 h 1109804"/>
                <a:gd name="connsiteX7" fmla="*/ 432080 w 1388607"/>
                <a:gd name="connsiteY7" fmla="*/ 333181 h 1109804"/>
                <a:gd name="connsiteX8" fmla="*/ 663192 w 1388607"/>
                <a:gd name="connsiteY8" fmla="*/ 122166 h 1109804"/>
                <a:gd name="connsiteX9" fmla="*/ 893885 w 1388607"/>
                <a:gd name="connsiteY9" fmla="*/ 0 h 1109804"/>
                <a:gd name="connsiteX10" fmla="*/ 1115367 w 1388607"/>
                <a:gd name="connsiteY10" fmla="*/ 132214 h 1109804"/>
                <a:gd name="connsiteX11" fmla="*/ 964642 w 1388607"/>
                <a:gd name="connsiteY11" fmla="*/ 192504 h 1109804"/>
                <a:gd name="connsiteX12" fmla="*/ 783772 w 1388607"/>
                <a:gd name="connsiteY12" fmla="*/ 373374 h 1109804"/>
                <a:gd name="connsiteX13" fmla="*/ 633047 w 1388607"/>
                <a:gd name="connsiteY13" fmla="*/ 715018 h 1109804"/>
                <a:gd name="connsiteX14" fmla="*/ 884256 w 1388607"/>
                <a:gd name="connsiteY14" fmla="*/ 745163 h 1109804"/>
                <a:gd name="connsiteX15" fmla="*/ 1185706 w 1388607"/>
                <a:gd name="connsiteY15" fmla="*/ 704970 h 1109804"/>
                <a:gd name="connsiteX16" fmla="*/ 1386673 w 1388607"/>
                <a:gd name="connsiteY16" fmla="*/ 604486 h 1109804"/>
                <a:gd name="connsiteX0" fmla="*/ 1386673 w 1388607"/>
                <a:gd name="connsiteY0" fmla="*/ 616293 h 1121611"/>
                <a:gd name="connsiteX1" fmla="*/ 1386673 w 1388607"/>
                <a:gd name="connsiteY1" fmla="*/ 877551 h 1121611"/>
                <a:gd name="connsiteX2" fmla="*/ 1185706 w 1388607"/>
                <a:gd name="connsiteY2" fmla="*/ 998130 h 1121611"/>
                <a:gd name="connsiteX3" fmla="*/ 964642 w 1388607"/>
                <a:gd name="connsiteY3" fmla="*/ 1088566 h 1121611"/>
                <a:gd name="connsiteX4" fmla="*/ 612950 w 1388607"/>
                <a:gd name="connsiteY4" fmla="*/ 1118711 h 1121611"/>
                <a:gd name="connsiteX5" fmla="*/ 0 w 1388607"/>
                <a:gd name="connsiteY5" fmla="*/ 1118711 h 1121611"/>
                <a:gd name="connsiteX6" fmla="*/ 200967 w 1388607"/>
                <a:gd name="connsiteY6" fmla="*/ 736874 h 1121611"/>
                <a:gd name="connsiteX7" fmla="*/ 432080 w 1388607"/>
                <a:gd name="connsiteY7" fmla="*/ 344988 h 1121611"/>
                <a:gd name="connsiteX8" fmla="*/ 663192 w 1388607"/>
                <a:gd name="connsiteY8" fmla="*/ 133973 h 1121611"/>
                <a:gd name="connsiteX9" fmla="*/ 886904 w 1388607"/>
                <a:gd name="connsiteY9" fmla="*/ 0 h 1121611"/>
                <a:gd name="connsiteX10" fmla="*/ 1115367 w 1388607"/>
                <a:gd name="connsiteY10" fmla="*/ 144021 h 1121611"/>
                <a:gd name="connsiteX11" fmla="*/ 964642 w 1388607"/>
                <a:gd name="connsiteY11" fmla="*/ 204311 h 1121611"/>
                <a:gd name="connsiteX12" fmla="*/ 783772 w 1388607"/>
                <a:gd name="connsiteY12" fmla="*/ 385181 h 1121611"/>
                <a:gd name="connsiteX13" fmla="*/ 633047 w 1388607"/>
                <a:gd name="connsiteY13" fmla="*/ 726825 h 1121611"/>
                <a:gd name="connsiteX14" fmla="*/ 884256 w 1388607"/>
                <a:gd name="connsiteY14" fmla="*/ 756970 h 1121611"/>
                <a:gd name="connsiteX15" fmla="*/ 1185706 w 1388607"/>
                <a:gd name="connsiteY15" fmla="*/ 716777 h 1121611"/>
                <a:gd name="connsiteX16" fmla="*/ 1386673 w 1388607"/>
                <a:gd name="connsiteY16" fmla="*/ 616293 h 1121611"/>
                <a:gd name="connsiteX0" fmla="*/ 1386673 w 1388607"/>
                <a:gd name="connsiteY0" fmla="*/ 616293 h 1121611"/>
                <a:gd name="connsiteX1" fmla="*/ 1386673 w 1388607"/>
                <a:gd name="connsiteY1" fmla="*/ 877551 h 1121611"/>
                <a:gd name="connsiteX2" fmla="*/ 1204493 w 1388607"/>
                <a:gd name="connsiteY2" fmla="*/ 1002957 h 1121611"/>
                <a:gd name="connsiteX3" fmla="*/ 964642 w 1388607"/>
                <a:gd name="connsiteY3" fmla="*/ 1088566 h 1121611"/>
                <a:gd name="connsiteX4" fmla="*/ 612950 w 1388607"/>
                <a:gd name="connsiteY4" fmla="*/ 1118711 h 1121611"/>
                <a:gd name="connsiteX5" fmla="*/ 0 w 1388607"/>
                <a:gd name="connsiteY5" fmla="*/ 1118711 h 1121611"/>
                <a:gd name="connsiteX6" fmla="*/ 200967 w 1388607"/>
                <a:gd name="connsiteY6" fmla="*/ 736874 h 1121611"/>
                <a:gd name="connsiteX7" fmla="*/ 432080 w 1388607"/>
                <a:gd name="connsiteY7" fmla="*/ 344988 h 1121611"/>
                <a:gd name="connsiteX8" fmla="*/ 663192 w 1388607"/>
                <a:gd name="connsiteY8" fmla="*/ 133973 h 1121611"/>
                <a:gd name="connsiteX9" fmla="*/ 886904 w 1388607"/>
                <a:gd name="connsiteY9" fmla="*/ 0 h 1121611"/>
                <a:gd name="connsiteX10" fmla="*/ 1115367 w 1388607"/>
                <a:gd name="connsiteY10" fmla="*/ 144021 h 1121611"/>
                <a:gd name="connsiteX11" fmla="*/ 964642 w 1388607"/>
                <a:gd name="connsiteY11" fmla="*/ 204311 h 1121611"/>
                <a:gd name="connsiteX12" fmla="*/ 783772 w 1388607"/>
                <a:gd name="connsiteY12" fmla="*/ 385181 h 1121611"/>
                <a:gd name="connsiteX13" fmla="*/ 633047 w 1388607"/>
                <a:gd name="connsiteY13" fmla="*/ 726825 h 1121611"/>
                <a:gd name="connsiteX14" fmla="*/ 884256 w 1388607"/>
                <a:gd name="connsiteY14" fmla="*/ 756970 h 1121611"/>
                <a:gd name="connsiteX15" fmla="*/ 1185706 w 1388607"/>
                <a:gd name="connsiteY15" fmla="*/ 716777 h 1121611"/>
                <a:gd name="connsiteX16" fmla="*/ 1386673 w 1388607"/>
                <a:gd name="connsiteY16" fmla="*/ 616293 h 1121611"/>
                <a:gd name="connsiteX0" fmla="*/ 1386673 w 1388607"/>
                <a:gd name="connsiteY0" fmla="*/ 616293 h 1121611"/>
                <a:gd name="connsiteX1" fmla="*/ 1386673 w 1388607"/>
                <a:gd name="connsiteY1" fmla="*/ 877551 h 1121611"/>
                <a:gd name="connsiteX2" fmla="*/ 1204493 w 1388607"/>
                <a:gd name="connsiteY2" fmla="*/ 1002957 h 1121611"/>
                <a:gd name="connsiteX3" fmla="*/ 964642 w 1388607"/>
                <a:gd name="connsiteY3" fmla="*/ 1088566 h 1121611"/>
                <a:gd name="connsiteX4" fmla="*/ 612950 w 1388607"/>
                <a:gd name="connsiteY4" fmla="*/ 1118711 h 1121611"/>
                <a:gd name="connsiteX5" fmla="*/ 0 w 1388607"/>
                <a:gd name="connsiteY5" fmla="*/ 1118711 h 1121611"/>
                <a:gd name="connsiteX6" fmla="*/ 200967 w 1388607"/>
                <a:gd name="connsiteY6" fmla="*/ 736874 h 1121611"/>
                <a:gd name="connsiteX7" fmla="*/ 432080 w 1388607"/>
                <a:gd name="connsiteY7" fmla="*/ 344988 h 1121611"/>
                <a:gd name="connsiteX8" fmla="*/ 656929 w 1388607"/>
                <a:gd name="connsiteY8" fmla="*/ 132364 h 1121611"/>
                <a:gd name="connsiteX9" fmla="*/ 886904 w 1388607"/>
                <a:gd name="connsiteY9" fmla="*/ 0 h 1121611"/>
                <a:gd name="connsiteX10" fmla="*/ 1115367 w 1388607"/>
                <a:gd name="connsiteY10" fmla="*/ 144021 h 1121611"/>
                <a:gd name="connsiteX11" fmla="*/ 964642 w 1388607"/>
                <a:gd name="connsiteY11" fmla="*/ 204311 h 1121611"/>
                <a:gd name="connsiteX12" fmla="*/ 783772 w 1388607"/>
                <a:gd name="connsiteY12" fmla="*/ 385181 h 1121611"/>
                <a:gd name="connsiteX13" fmla="*/ 633047 w 1388607"/>
                <a:gd name="connsiteY13" fmla="*/ 726825 h 1121611"/>
                <a:gd name="connsiteX14" fmla="*/ 884256 w 1388607"/>
                <a:gd name="connsiteY14" fmla="*/ 756970 h 1121611"/>
                <a:gd name="connsiteX15" fmla="*/ 1185706 w 1388607"/>
                <a:gd name="connsiteY15" fmla="*/ 716777 h 1121611"/>
                <a:gd name="connsiteX16" fmla="*/ 1386673 w 1388607"/>
                <a:gd name="connsiteY16" fmla="*/ 616293 h 1121611"/>
                <a:gd name="connsiteX0" fmla="*/ 1386673 w 1388607"/>
                <a:gd name="connsiteY0" fmla="*/ 616293 h 1121611"/>
                <a:gd name="connsiteX1" fmla="*/ 1386673 w 1388607"/>
                <a:gd name="connsiteY1" fmla="*/ 877551 h 1121611"/>
                <a:gd name="connsiteX2" fmla="*/ 1204493 w 1388607"/>
                <a:gd name="connsiteY2" fmla="*/ 1002957 h 1121611"/>
                <a:gd name="connsiteX3" fmla="*/ 964642 w 1388607"/>
                <a:gd name="connsiteY3" fmla="*/ 1088566 h 1121611"/>
                <a:gd name="connsiteX4" fmla="*/ 612950 w 1388607"/>
                <a:gd name="connsiteY4" fmla="*/ 1118711 h 1121611"/>
                <a:gd name="connsiteX5" fmla="*/ 0 w 1388607"/>
                <a:gd name="connsiteY5" fmla="*/ 1118711 h 1121611"/>
                <a:gd name="connsiteX6" fmla="*/ 200967 w 1388607"/>
                <a:gd name="connsiteY6" fmla="*/ 736874 h 1121611"/>
                <a:gd name="connsiteX7" fmla="*/ 432080 w 1388607"/>
                <a:gd name="connsiteY7" fmla="*/ 344988 h 1121611"/>
                <a:gd name="connsiteX8" fmla="*/ 656929 w 1388607"/>
                <a:gd name="connsiteY8" fmla="*/ 132364 h 1121611"/>
                <a:gd name="connsiteX9" fmla="*/ 886904 w 1388607"/>
                <a:gd name="connsiteY9" fmla="*/ 0 h 1121611"/>
                <a:gd name="connsiteX10" fmla="*/ 1115367 w 1388607"/>
                <a:gd name="connsiteY10" fmla="*/ 144021 h 1121611"/>
                <a:gd name="connsiteX11" fmla="*/ 964642 w 1388607"/>
                <a:gd name="connsiteY11" fmla="*/ 204311 h 1121611"/>
                <a:gd name="connsiteX12" fmla="*/ 783772 w 1388607"/>
                <a:gd name="connsiteY12" fmla="*/ 385181 h 1121611"/>
                <a:gd name="connsiteX13" fmla="*/ 633047 w 1388607"/>
                <a:gd name="connsiteY13" fmla="*/ 726825 h 1121611"/>
                <a:gd name="connsiteX14" fmla="*/ 884256 w 1388607"/>
                <a:gd name="connsiteY14" fmla="*/ 756970 h 1121611"/>
                <a:gd name="connsiteX15" fmla="*/ 1185706 w 1388607"/>
                <a:gd name="connsiteY15" fmla="*/ 716777 h 1121611"/>
                <a:gd name="connsiteX16" fmla="*/ 1386673 w 1388607"/>
                <a:gd name="connsiteY16" fmla="*/ 616293 h 1121611"/>
                <a:gd name="connsiteX0" fmla="*/ 1386673 w 1388607"/>
                <a:gd name="connsiteY0" fmla="*/ 616293 h 1121611"/>
                <a:gd name="connsiteX1" fmla="*/ 1386673 w 1388607"/>
                <a:gd name="connsiteY1" fmla="*/ 877551 h 1121611"/>
                <a:gd name="connsiteX2" fmla="*/ 1204493 w 1388607"/>
                <a:gd name="connsiteY2" fmla="*/ 1002957 h 1121611"/>
                <a:gd name="connsiteX3" fmla="*/ 964642 w 1388607"/>
                <a:gd name="connsiteY3" fmla="*/ 1088566 h 1121611"/>
                <a:gd name="connsiteX4" fmla="*/ 612950 w 1388607"/>
                <a:gd name="connsiteY4" fmla="*/ 1118711 h 1121611"/>
                <a:gd name="connsiteX5" fmla="*/ 0 w 1388607"/>
                <a:gd name="connsiteY5" fmla="*/ 1118711 h 1121611"/>
                <a:gd name="connsiteX6" fmla="*/ 200967 w 1388607"/>
                <a:gd name="connsiteY6" fmla="*/ 736874 h 1121611"/>
                <a:gd name="connsiteX7" fmla="*/ 432080 w 1388607"/>
                <a:gd name="connsiteY7" fmla="*/ 344988 h 1121611"/>
                <a:gd name="connsiteX8" fmla="*/ 656929 w 1388607"/>
                <a:gd name="connsiteY8" fmla="*/ 132364 h 1121611"/>
                <a:gd name="connsiteX9" fmla="*/ 886904 w 1388607"/>
                <a:gd name="connsiteY9" fmla="*/ 0 h 1121611"/>
                <a:gd name="connsiteX10" fmla="*/ 1123725 w 1388607"/>
                <a:gd name="connsiteY10" fmla="*/ 135770 h 1121611"/>
                <a:gd name="connsiteX11" fmla="*/ 964642 w 1388607"/>
                <a:gd name="connsiteY11" fmla="*/ 204311 h 1121611"/>
                <a:gd name="connsiteX12" fmla="*/ 783772 w 1388607"/>
                <a:gd name="connsiteY12" fmla="*/ 385181 h 1121611"/>
                <a:gd name="connsiteX13" fmla="*/ 633047 w 1388607"/>
                <a:gd name="connsiteY13" fmla="*/ 726825 h 1121611"/>
                <a:gd name="connsiteX14" fmla="*/ 884256 w 1388607"/>
                <a:gd name="connsiteY14" fmla="*/ 756970 h 1121611"/>
                <a:gd name="connsiteX15" fmla="*/ 1185706 w 1388607"/>
                <a:gd name="connsiteY15" fmla="*/ 716777 h 1121611"/>
                <a:gd name="connsiteX16" fmla="*/ 1386673 w 1388607"/>
                <a:gd name="connsiteY16" fmla="*/ 616293 h 1121611"/>
                <a:gd name="connsiteX0" fmla="*/ 1386673 w 1388607"/>
                <a:gd name="connsiteY0" fmla="*/ 616293 h 1121611"/>
                <a:gd name="connsiteX1" fmla="*/ 1386673 w 1388607"/>
                <a:gd name="connsiteY1" fmla="*/ 877551 h 1121611"/>
                <a:gd name="connsiteX2" fmla="*/ 1204493 w 1388607"/>
                <a:gd name="connsiteY2" fmla="*/ 1002957 h 1121611"/>
                <a:gd name="connsiteX3" fmla="*/ 964642 w 1388607"/>
                <a:gd name="connsiteY3" fmla="*/ 1088566 h 1121611"/>
                <a:gd name="connsiteX4" fmla="*/ 612950 w 1388607"/>
                <a:gd name="connsiteY4" fmla="*/ 1118711 h 1121611"/>
                <a:gd name="connsiteX5" fmla="*/ 0 w 1388607"/>
                <a:gd name="connsiteY5" fmla="*/ 1118711 h 1121611"/>
                <a:gd name="connsiteX6" fmla="*/ 200967 w 1388607"/>
                <a:gd name="connsiteY6" fmla="*/ 736874 h 1121611"/>
                <a:gd name="connsiteX7" fmla="*/ 432080 w 1388607"/>
                <a:gd name="connsiteY7" fmla="*/ 344988 h 1121611"/>
                <a:gd name="connsiteX8" fmla="*/ 656929 w 1388607"/>
                <a:gd name="connsiteY8" fmla="*/ 132364 h 1121611"/>
                <a:gd name="connsiteX9" fmla="*/ 886904 w 1388607"/>
                <a:gd name="connsiteY9" fmla="*/ 0 h 1121611"/>
                <a:gd name="connsiteX10" fmla="*/ 1117371 w 1388607"/>
                <a:gd name="connsiteY10" fmla="*/ 136217 h 1121611"/>
                <a:gd name="connsiteX11" fmla="*/ 964642 w 1388607"/>
                <a:gd name="connsiteY11" fmla="*/ 204311 h 1121611"/>
                <a:gd name="connsiteX12" fmla="*/ 783772 w 1388607"/>
                <a:gd name="connsiteY12" fmla="*/ 385181 h 1121611"/>
                <a:gd name="connsiteX13" fmla="*/ 633047 w 1388607"/>
                <a:gd name="connsiteY13" fmla="*/ 726825 h 1121611"/>
                <a:gd name="connsiteX14" fmla="*/ 884256 w 1388607"/>
                <a:gd name="connsiteY14" fmla="*/ 756970 h 1121611"/>
                <a:gd name="connsiteX15" fmla="*/ 1185706 w 1388607"/>
                <a:gd name="connsiteY15" fmla="*/ 716777 h 1121611"/>
                <a:gd name="connsiteX16" fmla="*/ 1386673 w 1388607"/>
                <a:gd name="connsiteY16" fmla="*/ 616293 h 1121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8607" h="1121611">
                  <a:moveTo>
                    <a:pt x="1386673" y="616293"/>
                  </a:moveTo>
                  <a:cubicBezTo>
                    <a:pt x="1390023" y="653137"/>
                    <a:pt x="1388348" y="834008"/>
                    <a:pt x="1386673" y="877551"/>
                  </a:cubicBezTo>
                  <a:cubicBezTo>
                    <a:pt x="1316335" y="914395"/>
                    <a:pt x="1274831" y="967788"/>
                    <a:pt x="1204493" y="1002957"/>
                  </a:cubicBezTo>
                  <a:cubicBezTo>
                    <a:pt x="1134155" y="1038126"/>
                    <a:pt x="1063232" y="1069274"/>
                    <a:pt x="964642" y="1088566"/>
                  </a:cubicBezTo>
                  <a:cubicBezTo>
                    <a:pt x="866052" y="1107858"/>
                    <a:pt x="773724" y="1113687"/>
                    <a:pt x="612950" y="1118711"/>
                  </a:cubicBezTo>
                  <a:cubicBezTo>
                    <a:pt x="452176" y="1123735"/>
                    <a:pt x="226088" y="1121223"/>
                    <a:pt x="0" y="1118711"/>
                  </a:cubicBezTo>
                  <a:cubicBezTo>
                    <a:pt x="66989" y="991432"/>
                    <a:pt x="128954" y="865828"/>
                    <a:pt x="200967" y="736874"/>
                  </a:cubicBezTo>
                  <a:cubicBezTo>
                    <a:pt x="272980" y="607920"/>
                    <a:pt x="356086" y="445740"/>
                    <a:pt x="432080" y="344988"/>
                  </a:cubicBezTo>
                  <a:cubicBezTo>
                    <a:pt x="508074" y="244236"/>
                    <a:pt x="581125" y="189862"/>
                    <a:pt x="656929" y="132364"/>
                  </a:cubicBezTo>
                  <a:cubicBezTo>
                    <a:pt x="732733" y="74866"/>
                    <a:pt x="818240" y="28470"/>
                    <a:pt x="886904" y="0"/>
                  </a:cubicBezTo>
                  <a:lnTo>
                    <a:pt x="1117371" y="136217"/>
                  </a:lnTo>
                  <a:cubicBezTo>
                    <a:pt x="1067129" y="156314"/>
                    <a:pt x="1020242" y="162817"/>
                    <a:pt x="964642" y="204311"/>
                  </a:cubicBezTo>
                  <a:cubicBezTo>
                    <a:pt x="909042" y="245805"/>
                    <a:pt x="839038" y="298095"/>
                    <a:pt x="783772" y="385181"/>
                  </a:cubicBezTo>
                  <a:cubicBezTo>
                    <a:pt x="728506" y="472267"/>
                    <a:pt x="680776" y="599546"/>
                    <a:pt x="633047" y="726825"/>
                  </a:cubicBezTo>
                  <a:cubicBezTo>
                    <a:pt x="716783" y="736873"/>
                    <a:pt x="769036" y="765537"/>
                    <a:pt x="884256" y="756970"/>
                  </a:cubicBezTo>
                  <a:cubicBezTo>
                    <a:pt x="976366" y="755295"/>
                    <a:pt x="1101970" y="740223"/>
                    <a:pt x="1185706" y="716777"/>
                  </a:cubicBezTo>
                  <a:cubicBezTo>
                    <a:pt x="1269442" y="693331"/>
                    <a:pt x="1383323" y="579449"/>
                    <a:pt x="1386673" y="616293"/>
                  </a:cubicBezTo>
                  <a:close/>
                </a:path>
              </a:pathLst>
            </a:custGeom>
            <a:gradFill flip="none" rotWithShape="1">
              <a:gsLst>
                <a:gs pos="0">
                  <a:srgbClr val="3497AE">
                    <a:lumMod val="50000"/>
                    <a:alpha val="70000"/>
                  </a:srgbClr>
                </a:gs>
                <a:gs pos="57000">
                  <a:srgbClr val="3497AE">
                    <a:alpha val="50000"/>
                  </a:srgbClr>
                </a:gs>
                <a:gs pos="80000">
                  <a:srgbClr val="3497AE">
                    <a:lumMod val="60000"/>
                    <a:lumOff val="40000"/>
                  </a:srgbClr>
                </a:gs>
              </a:gsLst>
              <a:lin ang="9000000" scaled="0"/>
              <a:tileRect/>
            </a:gradFill>
            <a:ln w="38100" cap="flat" cmpd="thickThin" algn="ctr">
              <a:noFill/>
              <a:prstDash val="solid"/>
            </a:ln>
            <a:effectLst/>
            <a:scene3d>
              <a:camera prst="orthographicFront"/>
              <a:lightRig rig="flat" dir="t">
                <a:rot lat="0" lon="0" rev="5400000"/>
              </a:lightRig>
            </a:scene3d>
            <a:sp3d>
              <a:bevelT w="38100" h="38100" prst="softRound"/>
              <a:bevelB w="38100" h="38100"/>
            </a:sp3d>
          </p:spPr>
          <p:txBody>
            <a:bodyPr anchor="ctr"/>
            <a:lstStyle/>
            <a:p>
              <a:pPr algn="ctr" fontAlgn="base">
                <a:spcBef>
                  <a:spcPct val="0"/>
                </a:spcBef>
                <a:spcAft>
                  <a:spcPct val="0"/>
                </a:spcAft>
                <a:defRPr/>
              </a:pPr>
              <a:endParaRPr lang="zh-CN" altLang="en-US" kern="0">
                <a:effectLst>
                  <a:outerShdw blurRad="292100" dist="38100" dir="2700000" sx="101000" sy="101000" algn="tl" rotWithShape="0">
                    <a:srgbClr val="080808"/>
                  </a:outerShdw>
                </a:effectLst>
                <a:latin typeface="Segoe Semibold" pitchFamily="34" charset="0"/>
              </a:endParaRPr>
            </a:p>
          </p:txBody>
        </p:sp>
      </p:grpSp>
      <p:sp>
        <p:nvSpPr>
          <p:cNvPr id="14" name="TextBox 21"/>
          <p:cNvSpPr txBox="1">
            <a:spLocks noChangeArrowheads="1"/>
          </p:cNvSpPr>
          <p:nvPr/>
        </p:nvSpPr>
        <p:spPr bwMode="auto">
          <a:xfrm>
            <a:off x="4223697" y="2428680"/>
            <a:ext cx="697627" cy="707886"/>
          </a:xfrm>
          <a:prstGeom prst="rect">
            <a:avLst/>
          </a:prstGeom>
          <a:noFill/>
          <a:ln w="9525">
            <a:noFill/>
            <a:miter lim="800000"/>
            <a:headEnd/>
            <a:tailEnd/>
          </a:ln>
        </p:spPr>
        <p:txBody>
          <a:bodyPr wrap="none">
            <a:spAutoFit/>
          </a:bodyPr>
          <a:lstStyle/>
          <a:p>
            <a:pPr>
              <a:defRPr/>
            </a:pPr>
            <a:r>
              <a:rPr lang="zh-CN" altLang="en-US" sz="2000" b="1" kern="0" dirty="0">
                <a:latin typeface="微软雅黑" pitchFamily="34" charset="-122"/>
                <a:ea typeface="微软雅黑" pitchFamily="34" charset="-122"/>
              </a:rPr>
              <a:t>无机</a:t>
            </a:r>
            <a:endParaRPr lang="en-US" altLang="zh-CN" sz="2000" b="1" kern="0" dirty="0">
              <a:latin typeface="微软雅黑" pitchFamily="34" charset="-122"/>
              <a:ea typeface="微软雅黑" pitchFamily="34" charset="-122"/>
            </a:endParaRPr>
          </a:p>
          <a:p>
            <a:pPr>
              <a:defRPr/>
            </a:pPr>
            <a:r>
              <a:rPr lang="zh-CN" altLang="en-US" sz="2000" b="1" kern="0" dirty="0">
                <a:latin typeface="微软雅黑" pitchFamily="34" charset="-122"/>
                <a:ea typeface="微软雅黑" pitchFamily="34" charset="-122"/>
              </a:rPr>
              <a:t>粉末</a:t>
            </a:r>
          </a:p>
        </p:txBody>
      </p:sp>
      <p:sp>
        <p:nvSpPr>
          <p:cNvPr id="15" name="TextBox 22"/>
          <p:cNvSpPr txBox="1">
            <a:spLocks noChangeArrowheads="1"/>
          </p:cNvSpPr>
          <p:nvPr/>
        </p:nvSpPr>
        <p:spPr bwMode="auto">
          <a:xfrm>
            <a:off x="4645449" y="3480804"/>
            <a:ext cx="1253869" cy="400110"/>
          </a:xfrm>
          <a:prstGeom prst="rect">
            <a:avLst/>
          </a:prstGeom>
          <a:noFill/>
          <a:ln w="9525">
            <a:noFill/>
            <a:miter lim="800000"/>
            <a:headEnd/>
            <a:tailEnd/>
          </a:ln>
        </p:spPr>
        <p:txBody>
          <a:bodyPr wrap="none">
            <a:spAutoFit/>
          </a:bodyPr>
          <a:lstStyle/>
          <a:p>
            <a:pPr>
              <a:defRPr/>
            </a:pPr>
            <a:r>
              <a:rPr lang="en-US" altLang="zh-CN" sz="2000" b="1" kern="0" dirty="0">
                <a:latin typeface="微软雅黑" pitchFamily="34" charset="-122"/>
                <a:ea typeface="微软雅黑" pitchFamily="34" charset="-122"/>
              </a:rPr>
              <a:t>Polymer</a:t>
            </a:r>
            <a:endParaRPr lang="zh-CN" altLang="en-US" sz="2000" b="1" kern="0" dirty="0">
              <a:latin typeface="微软雅黑" pitchFamily="34" charset="-122"/>
              <a:ea typeface="微软雅黑" pitchFamily="34" charset="-122"/>
            </a:endParaRPr>
          </a:p>
        </p:txBody>
      </p:sp>
      <p:sp>
        <p:nvSpPr>
          <p:cNvPr id="16" name="TextBox 23"/>
          <p:cNvSpPr txBox="1">
            <a:spLocks noChangeArrowheads="1"/>
          </p:cNvSpPr>
          <p:nvPr/>
        </p:nvSpPr>
        <p:spPr bwMode="auto">
          <a:xfrm>
            <a:off x="3370171" y="3490439"/>
            <a:ext cx="1210588" cy="400110"/>
          </a:xfrm>
          <a:prstGeom prst="rect">
            <a:avLst/>
          </a:prstGeom>
          <a:noFill/>
          <a:ln w="9525">
            <a:noFill/>
            <a:miter lim="800000"/>
            <a:headEnd/>
            <a:tailEnd/>
          </a:ln>
        </p:spPr>
        <p:txBody>
          <a:bodyPr wrap="none">
            <a:spAutoFit/>
          </a:bodyPr>
          <a:lstStyle/>
          <a:p>
            <a:pPr>
              <a:defRPr/>
            </a:pPr>
            <a:r>
              <a:rPr lang="zh-CN" altLang="en-US" sz="2000" b="1" kern="0" dirty="0">
                <a:latin typeface="微软雅黑" pitchFamily="34" charset="-122"/>
                <a:ea typeface="微软雅黑" pitchFamily="34" charset="-122"/>
              </a:rPr>
              <a:t>助分散剂</a:t>
            </a:r>
          </a:p>
        </p:txBody>
      </p:sp>
      <p:sp>
        <p:nvSpPr>
          <p:cNvPr id="17" name="任意多边形 16"/>
          <p:cNvSpPr/>
          <p:nvPr/>
        </p:nvSpPr>
        <p:spPr>
          <a:xfrm>
            <a:off x="1469077" y="4438712"/>
            <a:ext cx="1161535" cy="383059"/>
          </a:xfrm>
          <a:custGeom>
            <a:avLst/>
            <a:gdLst>
              <a:gd name="connsiteX0" fmla="*/ 1161535 w 1161535"/>
              <a:gd name="connsiteY0" fmla="*/ 0 h 383059"/>
              <a:gd name="connsiteX1" fmla="*/ 444843 w 1161535"/>
              <a:gd name="connsiteY1" fmla="*/ 383059 h 383059"/>
              <a:gd name="connsiteX2" fmla="*/ 0 w 1161535"/>
              <a:gd name="connsiteY2" fmla="*/ 383059 h 383059"/>
            </a:gdLst>
            <a:ahLst/>
            <a:cxnLst>
              <a:cxn ang="0">
                <a:pos x="connsiteX0" y="connsiteY0"/>
              </a:cxn>
              <a:cxn ang="0">
                <a:pos x="connsiteX1" y="connsiteY1"/>
              </a:cxn>
              <a:cxn ang="0">
                <a:pos x="connsiteX2" y="connsiteY2"/>
              </a:cxn>
            </a:cxnLst>
            <a:rect l="l" t="t" r="r" b="b"/>
            <a:pathLst>
              <a:path w="1161535" h="383059">
                <a:moveTo>
                  <a:pt x="1161535" y="0"/>
                </a:moveTo>
                <a:lnTo>
                  <a:pt x="444843" y="383059"/>
                </a:lnTo>
                <a:lnTo>
                  <a:pt x="0" y="383059"/>
                </a:lnTo>
              </a:path>
            </a:pathLst>
          </a:custGeom>
          <a:noFill/>
          <a:ln w="9525" cap="flat" cmpd="sng" algn="ctr">
            <a:solidFill>
              <a:sysClr val="window" lastClr="FFFFFF">
                <a:lumMod val="65000"/>
              </a:sysClr>
            </a:solidFill>
            <a:prstDash val="solid"/>
            <a:headEnd type="oval"/>
            <a:tailEnd type="oval"/>
          </a:ln>
          <a:effectLst>
            <a:reflection blurRad="6350" stA="52000" endA="300" endPos="35000" dir="5400000" sy="-100000" algn="bl" rotWithShape="0"/>
          </a:effectLst>
        </p:spPr>
        <p:txBody>
          <a:bodyPr anchor="ctr"/>
          <a:lstStyle/>
          <a:p>
            <a:pPr algn="ctr">
              <a:defRPr/>
            </a:pPr>
            <a:endParaRPr lang="zh-CN" altLang="en-US" kern="0"/>
          </a:p>
        </p:txBody>
      </p:sp>
      <p:sp>
        <p:nvSpPr>
          <p:cNvPr id="18" name="任意多边形 17"/>
          <p:cNvSpPr/>
          <p:nvPr/>
        </p:nvSpPr>
        <p:spPr>
          <a:xfrm flipH="1">
            <a:off x="6487787" y="4451068"/>
            <a:ext cx="1056402" cy="383059"/>
          </a:xfrm>
          <a:custGeom>
            <a:avLst/>
            <a:gdLst>
              <a:gd name="connsiteX0" fmla="*/ 1161535 w 1161535"/>
              <a:gd name="connsiteY0" fmla="*/ 0 h 383059"/>
              <a:gd name="connsiteX1" fmla="*/ 444843 w 1161535"/>
              <a:gd name="connsiteY1" fmla="*/ 383059 h 383059"/>
              <a:gd name="connsiteX2" fmla="*/ 0 w 1161535"/>
              <a:gd name="connsiteY2" fmla="*/ 383059 h 383059"/>
            </a:gdLst>
            <a:ahLst/>
            <a:cxnLst>
              <a:cxn ang="0">
                <a:pos x="connsiteX0" y="connsiteY0"/>
              </a:cxn>
              <a:cxn ang="0">
                <a:pos x="connsiteX1" y="connsiteY1"/>
              </a:cxn>
              <a:cxn ang="0">
                <a:pos x="connsiteX2" y="connsiteY2"/>
              </a:cxn>
            </a:cxnLst>
            <a:rect l="l" t="t" r="r" b="b"/>
            <a:pathLst>
              <a:path w="1161535" h="383059">
                <a:moveTo>
                  <a:pt x="1161535" y="0"/>
                </a:moveTo>
                <a:lnTo>
                  <a:pt x="444843" y="383059"/>
                </a:lnTo>
                <a:lnTo>
                  <a:pt x="0" y="383059"/>
                </a:lnTo>
              </a:path>
            </a:pathLst>
          </a:custGeom>
          <a:noFill/>
          <a:ln w="9525" cap="flat" cmpd="sng" algn="ctr">
            <a:solidFill>
              <a:sysClr val="window" lastClr="FFFFFF">
                <a:lumMod val="65000"/>
              </a:sysClr>
            </a:solidFill>
            <a:prstDash val="solid"/>
            <a:headEnd type="oval"/>
            <a:tailEnd type="oval"/>
          </a:ln>
          <a:effectLst>
            <a:reflection blurRad="6350" stA="52000" endA="300" endPos="35000" dir="5400000" sy="-100000" algn="bl" rotWithShape="0"/>
          </a:effectLst>
        </p:spPr>
        <p:txBody>
          <a:bodyPr anchor="ctr"/>
          <a:lstStyle/>
          <a:p>
            <a:pPr algn="ctr">
              <a:defRPr/>
            </a:pPr>
            <a:endParaRPr lang="zh-CN" altLang="en-US" kern="0"/>
          </a:p>
        </p:txBody>
      </p:sp>
      <p:sp>
        <p:nvSpPr>
          <p:cNvPr id="19" name="TextBox 25"/>
          <p:cNvSpPr txBox="1"/>
          <p:nvPr/>
        </p:nvSpPr>
        <p:spPr>
          <a:xfrm>
            <a:off x="396369" y="4079310"/>
            <a:ext cx="2236510" cy="584775"/>
          </a:xfrm>
          <a:prstGeom prst="rect">
            <a:avLst/>
          </a:prstGeom>
          <a:noFill/>
        </p:spPr>
        <p:txBody>
          <a:bodyPr wrap="none">
            <a:spAutoFit/>
          </a:bodyPr>
          <a:lstStyle/>
          <a:p>
            <a:pPr>
              <a:defRPr/>
            </a:pPr>
            <a:r>
              <a:rPr lang="zh-CN" altLang="en-US" sz="3200" kern="0" dirty="0">
                <a:effectLst>
                  <a:reflection blurRad="6350" stA="55000" endA="300" endPos="45500" dir="5400000" sy="-100000" algn="bl" rotWithShape="0"/>
                </a:effectLst>
                <a:latin typeface="微软雅黑" pitchFamily="34" charset="-122"/>
                <a:ea typeface="微软雅黑" pitchFamily="34" charset="-122"/>
              </a:rPr>
              <a:t>表面活性剂</a:t>
            </a:r>
            <a:endParaRPr lang="en-US" altLang="zh-CN" sz="3200" kern="0" dirty="0">
              <a:effectLst>
                <a:reflection blurRad="6350" stA="55000" endA="300" endPos="45500" dir="5400000" sy="-100000" algn="bl" rotWithShape="0"/>
              </a:effectLst>
              <a:latin typeface="微软雅黑" pitchFamily="34" charset="-122"/>
              <a:ea typeface="微软雅黑" pitchFamily="34" charset="-122"/>
            </a:endParaRPr>
          </a:p>
        </p:txBody>
      </p:sp>
      <p:sp>
        <p:nvSpPr>
          <p:cNvPr id="20" name="TextBox 26"/>
          <p:cNvSpPr txBox="1"/>
          <p:nvPr/>
        </p:nvSpPr>
        <p:spPr>
          <a:xfrm>
            <a:off x="6363370" y="4959169"/>
            <a:ext cx="2361637" cy="1077218"/>
          </a:xfrm>
          <a:prstGeom prst="rect">
            <a:avLst/>
          </a:prstGeom>
          <a:noFill/>
          <a:effectLst/>
        </p:spPr>
        <p:txBody>
          <a:bodyPr wrap="square">
            <a:spAutoFit/>
          </a:bodyPr>
          <a:lstStyle/>
          <a:p>
            <a:pPr>
              <a:defRPr/>
            </a:pPr>
            <a:r>
              <a:rPr lang="zh-CN" altLang="en-US" sz="3200" kern="0" dirty="0">
                <a:effectLst>
                  <a:reflection blurRad="6350" stA="55000" endA="300" endPos="45500" dir="5400000" sy="-100000" algn="bl" rotWithShape="0"/>
                </a:effectLst>
                <a:latin typeface="微软雅黑" pitchFamily="34" charset="-122"/>
                <a:ea typeface="微软雅黑" pitchFamily="34" charset="-122"/>
              </a:rPr>
              <a:t>天然纤维素合成</a:t>
            </a:r>
            <a:endParaRPr lang="en-US" altLang="zh-CN" sz="3200" kern="0" dirty="0">
              <a:effectLst>
                <a:reflection blurRad="6350" stA="55000" endA="300" endPos="45500" dir="5400000" sy="-100000" algn="bl" rotWithShape="0"/>
              </a:effectLst>
              <a:latin typeface="微软雅黑" pitchFamily="34" charset="-122"/>
              <a:ea typeface="微软雅黑" pitchFamily="34" charset="-122"/>
            </a:endParaRPr>
          </a:p>
        </p:txBody>
      </p:sp>
      <p:sp>
        <p:nvSpPr>
          <p:cNvPr id="21" name="TextBox 28"/>
          <p:cNvSpPr txBox="1">
            <a:spLocks noChangeArrowheads="1"/>
          </p:cNvSpPr>
          <p:nvPr/>
        </p:nvSpPr>
        <p:spPr bwMode="auto">
          <a:xfrm>
            <a:off x="4921324" y="282098"/>
            <a:ext cx="3469219" cy="1569660"/>
          </a:xfrm>
          <a:prstGeom prst="rect">
            <a:avLst/>
          </a:prstGeom>
          <a:noFill/>
          <a:ln w="9525">
            <a:noFill/>
            <a:miter lim="800000"/>
            <a:headEnd/>
            <a:tailEnd/>
          </a:ln>
        </p:spPr>
        <p:txBody>
          <a:bodyPr wrap="none">
            <a:spAutoFit/>
          </a:bodyPr>
          <a:lstStyle/>
          <a:p>
            <a:pPr>
              <a:defRPr/>
            </a:pPr>
            <a:r>
              <a:rPr lang="en-US" altLang="zh-CN" sz="3200" kern="0" dirty="0">
                <a:latin typeface="微软雅黑" pitchFamily="34" charset="-122"/>
                <a:ea typeface="微软雅黑" pitchFamily="34" charset="-122"/>
              </a:rPr>
              <a:t>Mg(OH)</a:t>
            </a:r>
            <a:r>
              <a:rPr lang="en-US" altLang="zh-CN" sz="3200" kern="0" baseline="-25000" dirty="0">
                <a:latin typeface="微软雅黑" pitchFamily="34" charset="-122"/>
                <a:ea typeface="微软雅黑" pitchFamily="34" charset="-122"/>
              </a:rPr>
              <a:t>2</a:t>
            </a:r>
          </a:p>
          <a:p>
            <a:pPr>
              <a:defRPr/>
            </a:pPr>
            <a:r>
              <a:rPr lang="en-US" altLang="zh-CN" sz="3200" kern="0" dirty="0">
                <a:latin typeface="微软雅黑" pitchFamily="34" charset="-122"/>
                <a:ea typeface="微软雅黑" pitchFamily="34" charset="-122"/>
              </a:rPr>
              <a:t>Mg(OH)</a:t>
            </a:r>
            <a:r>
              <a:rPr lang="en-US" altLang="zh-CN" sz="3200" kern="0" baseline="-25000" dirty="0">
                <a:latin typeface="微软雅黑" pitchFamily="34" charset="-122"/>
                <a:ea typeface="微软雅黑" pitchFamily="34" charset="-122"/>
              </a:rPr>
              <a:t>2</a:t>
            </a:r>
            <a:r>
              <a:rPr lang="en-US" altLang="zh-CN" sz="3200" kern="0" dirty="0">
                <a:latin typeface="微软雅黑" pitchFamily="34" charset="-122"/>
                <a:ea typeface="微软雅黑" pitchFamily="34" charset="-122"/>
              </a:rPr>
              <a:t>·MgCO</a:t>
            </a:r>
            <a:r>
              <a:rPr lang="en-US" altLang="zh-CN" sz="3200" kern="0" baseline="-25000" dirty="0">
                <a:latin typeface="微软雅黑" pitchFamily="34" charset="-122"/>
                <a:ea typeface="微软雅黑" pitchFamily="34" charset="-122"/>
              </a:rPr>
              <a:t>3</a:t>
            </a:r>
          </a:p>
          <a:p>
            <a:pPr>
              <a:defRPr/>
            </a:pPr>
            <a:r>
              <a:rPr lang="zh-CN" altLang="en-US" sz="3200" kern="0" dirty="0">
                <a:latin typeface="微软雅黑" pitchFamily="34" charset="-122"/>
                <a:ea typeface="微软雅黑" pitchFamily="34" charset="-122"/>
              </a:rPr>
              <a:t>羟基磷酸钙</a:t>
            </a:r>
          </a:p>
        </p:txBody>
      </p:sp>
      <p:sp>
        <p:nvSpPr>
          <p:cNvPr id="2" name="矩形 1"/>
          <p:cNvSpPr/>
          <p:nvPr/>
        </p:nvSpPr>
        <p:spPr>
          <a:xfrm>
            <a:off x="539551" y="5301208"/>
            <a:ext cx="4032331" cy="1224136"/>
          </a:xfrm>
          <a:prstGeom prst="rect">
            <a:avLst/>
          </a:prstGeom>
          <a:ln>
            <a:prstDash val="lgDash"/>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rPr>
              <a:t>为进一步降低表面张力、改善分散性、提高保护能力</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9890" y="1523308"/>
            <a:ext cx="1819287" cy="2446501"/>
          </a:xfrm>
          <a:prstGeom prst="rect">
            <a:avLst/>
          </a:prstGeom>
        </p:spPr>
      </p:pic>
    </p:spTree>
    <p:extLst>
      <p:ext uri="{BB962C8B-B14F-4D97-AF65-F5344CB8AC3E}">
        <p14:creationId xmlns:p14="http://schemas.microsoft.com/office/powerpoint/2010/main" val="2030222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9464" y="0"/>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3200" dirty="0">
                <a:latin typeface="楷体" panose="02010609060101010101" pitchFamily="49" charset="-122"/>
                <a:ea typeface="楷体" panose="02010609060101010101" pitchFamily="49" charset="-122"/>
                <a:cs typeface="Arial" panose="020B0604020202020204" pitchFamily="34" charset="0"/>
              </a:rPr>
              <a:t>分散剂种类</a:t>
            </a:r>
          </a:p>
        </p:txBody>
      </p:sp>
      <p:sp>
        <p:nvSpPr>
          <p:cNvPr id="4" name="圆角矩形 3"/>
          <p:cNvSpPr/>
          <p:nvPr/>
        </p:nvSpPr>
        <p:spPr>
          <a:xfrm>
            <a:off x="683568" y="1124744"/>
            <a:ext cx="7920880" cy="151216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nSpc>
                <a:spcPct val="150000"/>
              </a:lnSpc>
            </a:pPr>
            <a:r>
              <a:rPr lang="zh-CN" altLang="en-US" sz="3200" dirty="0">
                <a:latin typeface="楷体" panose="02010609060101010101" pitchFamily="49" charset="-122"/>
                <a:ea typeface="楷体" panose="02010609060101010101" pitchFamily="49" charset="-122"/>
              </a:rPr>
              <a:t>无机粉末一般利用沉淀反应就地配制</a:t>
            </a:r>
            <a:endParaRPr lang="en-US" altLang="zh-CN" sz="3200" dirty="0">
              <a:latin typeface="楷体" panose="02010609060101010101" pitchFamily="49" charset="-122"/>
              <a:ea typeface="楷体" panose="02010609060101010101" pitchFamily="49" charset="-122"/>
            </a:endParaRPr>
          </a:p>
          <a:p>
            <a:pPr>
              <a:lnSpc>
                <a:spcPct val="150000"/>
              </a:lnSpc>
            </a:pPr>
            <a:r>
              <a:rPr lang="zh-CN" altLang="en-US" sz="3200" dirty="0">
                <a:latin typeface="楷体" panose="02010609060101010101" pitchFamily="49" charset="-122"/>
                <a:ea typeface="楷体" panose="02010609060101010101" pitchFamily="49" charset="-122"/>
              </a:rPr>
              <a:t>用半沉降周期</a:t>
            </a:r>
            <a:r>
              <a:rPr lang="en-US" altLang="zh-CN" sz="3200" dirty="0">
                <a:latin typeface="楷体" panose="02010609060101010101" pitchFamily="49" charset="-122"/>
                <a:ea typeface="楷体" panose="02010609060101010101" pitchFamily="49" charset="-122"/>
              </a:rPr>
              <a:t>t</a:t>
            </a:r>
            <a:r>
              <a:rPr lang="en-US" altLang="zh-CN" sz="3200" baseline="-25000" dirty="0">
                <a:latin typeface="楷体" panose="02010609060101010101" pitchFamily="49" charset="-122"/>
                <a:ea typeface="楷体" panose="02010609060101010101" pitchFamily="49" charset="-122"/>
              </a:rPr>
              <a:t>1/2</a:t>
            </a:r>
            <a:r>
              <a:rPr lang="zh-CN" altLang="en-US" sz="3200" dirty="0">
                <a:latin typeface="楷体" panose="02010609060101010101" pitchFamily="49" charset="-122"/>
                <a:ea typeface="楷体" panose="02010609060101010101" pitchFamily="49" charset="-122"/>
              </a:rPr>
              <a:t>评价稳定性</a:t>
            </a:r>
          </a:p>
        </p:txBody>
      </p:sp>
      <p:sp>
        <p:nvSpPr>
          <p:cNvPr id="5" name="圆柱形 4"/>
          <p:cNvSpPr/>
          <p:nvPr/>
        </p:nvSpPr>
        <p:spPr>
          <a:xfrm>
            <a:off x="1115616" y="3212976"/>
            <a:ext cx="1440160" cy="3024336"/>
          </a:xfrm>
          <a:prstGeom prst="can">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23" name="圆柱形 22"/>
          <p:cNvSpPr/>
          <p:nvPr/>
        </p:nvSpPr>
        <p:spPr>
          <a:xfrm>
            <a:off x="3923928" y="4653136"/>
            <a:ext cx="1440160" cy="1584176"/>
          </a:xfrm>
          <a:prstGeom prst="can">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24" name="圆柱形 23"/>
          <p:cNvSpPr/>
          <p:nvPr/>
        </p:nvSpPr>
        <p:spPr>
          <a:xfrm>
            <a:off x="3923928" y="3212976"/>
            <a:ext cx="1440160" cy="1800200"/>
          </a:xfrm>
          <a:prstGeom prst="can">
            <a:avLst/>
          </a:prstGeom>
          <a:no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cxnSp>
        <p:nvCxnSpPr>
          <p:cNvPr id="7" name="直接连接符 6"/>
          <p:cNvCxnSpPr>
            <a:stCxn id="5" idx="0"/>
          </p:cNvCxnSpPr>
          <p:nvPr/>
        </p:nvCxnSpPr>
        <p:spPr>
          <a:xfrm>
            <a:off x="1835696" y="3573016"/>
            <a:ext cx="1800200" cy="0"/>
          </a:xfrm>
          <a:prstGeom prst="line">
            <a:avLst/>
          </a:prstGeom>
        </p:spPr>
        <p:style>
          <a:lnRef idx="2">
            <a:schemeClr val="accent6"/>
          </a:lnRef>
          <a:fillRef idx="0">
            <a:schemeClr val="accent6"/>
          </a:fillRef>
          <a:effectRef idx="1">
            <a:schemeClr val="accent6"/>
          </a:effectRef>
          <a:fontRef idx="minor">
            <a:schemeClr val="tx1"/>
          </a:fontRef>
        </p:style>
      </p:cxnSp>
      <p:sp>
        <p:nvSpPr>
          <p:cNvPr id="9" name="文本框 8"/>
          <p:cNvSpPr txBox="1"/>
          <p:nvPr/>
        </p:nvSpPr>
        <p:spPr>
          <a:xfrm>
            <a:off x="2657000" y="3056947"/>
            <a:ext cx="1165704" cy="523220"/>
          </a:xfrm>
          <a:prstGeom prst="rect">
            <a:avLst/>
          </a:prstGeom>
          <a:noFill/>
        </p:spPr>
        <p:txBody>
          <a:bodyPr wrap="none" rtlCol="0">
            <a:spAutoFit/>
          </a:bodyPr>
          <a:lstStyle/>
          <a:p>
            <a:r>
              <a:rPr lang="en-US" altLang="zh-CN" sz="2800" dirty="0"/>
              <a:t>100ml</a:t>
            </a:r>
            <a:endParaRPr lang="zh-CN" altLang="en-US" sz="2800" dirty="0"/>
          </a:p>
        </p:txBody>
      </p:sp>
      <p:cxnSp>
        <p:nvCxnSpPr>
          <p:cNvPr id="28" name="直接连接符 27"/>
          <p:cNvCxnSpPr/>
          <p:nvPr/>
        </p:nvCxnSpPr>
        <p:spPr>
          <a:xfrm>
            <a:off x="4722539" y="5035687"/>
            <a:ext cx="1800200" cy="0"/>
          </a:xfrm>
          <a:prstGeom prst="line">
            <a:avLst/>
          </a:prstGeom>
        </p:spPr>
        <p:style>
          <a:lnRef idx="2">
            <a:schemeClr val="accent6"/>
          </a:lnRef>
          <a:fillRef idx="0">
            <a:schemeClr val="accent6"/>
          </a:fillRef>
          <a:effectRef idx="1">
            <a:schemeClr val="accent6"/>
          </a:effectRef>
          <a:fontRef idx="minor">
            <a:schemeClr val="tx1"/>
          </a:fontRef>
        </p:style>
      </p:cxnSp>
      <p:sp>
        <p:nvSpPr>
          <p:cNvPr id="29" name="文本框 28"/>
          <p:cNvSpPr txBox="1"/>
          <p:nvPr/>
        </p:nvSpPr>
        <p:spPr>
          <a:xfrm>
            <a:off x="5543843" y="4519618"/>
            <a:ext cx="965329" cy="523220"/>
          </a:xfrm>
          <a:prstGeom prst="rect">
            <a:avLst/>
          </a:prstGeom>
          <a:noFill/>
        </p:spPr>
        <p:txBody>
          <a:bodyPr wrap="none" rtlCol="0">
            <a:spAutoFit/>
          </a:bodyPr>
          <a:lstStyle/>
          <a:p>
            <a:r>
              <a:rPr lang="en-US" altLang="zh-CN" sz="2800" dirty="0"/>
              <a:t>50ml</a:t>
            </a:r>
            <a:endParaRPr lang="zh-CN" altLang="en-US" sz="2800" dirty="0"/>
          </a:p>
        </p:txBody>
      </p:sp>
      <p:sp>
        <p:nvSpPr>
          <p:cNvPr id="30" name="文本框 29"/>
          <p:cNvSpPr txBox="1"/>
          <p:nvPr/>
        </p:nvSpPr>
        <p:spPr>
          <a:xfrm>
            <a:off x="6372200" y="3614344"/>
            <a:ext cx="2161169" cy="523220"/>
          </a:xfrm>
          <a:prstGeom prst="rect">
            <a:avLst/>
          </a:prstGeom>
          <a:noFill/>
        </p:spPr>
        <p:txBody>
          <a:bodyPr wrap="none" rtlCol="0">
            <a:spAutoFit/>
          </a:bodyPr>
          <a:lstStyle/>
          <a:p>
            <a:r>
              <a:rPr lang="en-US" altLang="zh-CN" sz="2800" dirty="0">
                <a:latin typeface="楷体" panose="02010609060101010101" pitchFamily="49" charset="-122"/>
                <a:ea typeface="楷体" panose="02010609060101010101" pitchFamily="49" charset="-122"/>
              </a:rPr>
              <a:t>t</a:t>
            </a:r>
            <a:r>
              <a:rPr lang="en-US" altLang="zh-CN" sz="2800" baseline="-25000" dirty="0">
                <a:latin typeface="楷体" panose="02010609060101010101" pitchFamily="49" charset="-122"/>
                <a:ea typeface="楷体" panose="02010609060101010101" pitchFamily="49" charset="-122"/>
              </a:rPr>
              <a:t>1/2</a:t>
            </a:r>
            <a:r>
              <a:rPr lang="zh-CN" altLang="en-US" sz="2800" dirty="0">
                <a:latin typeface="楷体" panose="02010609060101010101" pitchFamily="49" charset="-122"/>
                <a:ea typeface="楷体" panose="02010609060101010101" pitchFamily="49" charset="-122"/>
              </a:rPr>
              <a:t>越大则？</a:t>
            </a:r>
            <a:endParaRPr lang="zh-CN" altLang="en-US" sz="2800" dirty="0"/>
          </a:p>
        </p:txBody>
      </p:sp>
      <p:sp>
        <p:nvSpPr>
          <p:cNvPr id="22" name="左大括号 21"/>
          <p:cNvSpPr/>
          <p:nvPr/>
        </p:nvSpPr>
        <p:spPr>
          <a:xfrm>
            <a:off x="3635896" y="3645024"/>
            <a:ext cx="288032" cy="1368152"/>
          </a:xfrm>
          <a:prstGeom prst="leftBrace">
            <a:avLst>
              <a:gd name="adj1" fmla="val 88470"/>
              <a:gd name="adj2" fmla="val 50000"/>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zh-CN" altLang="en-US"/>
          </a:p>
        </p:txBody>
      </p:sp>
      <p:sp>
        <p:nvSpPr>
          <p:cNvPr id="32" name="文本框 31"/>
          <p:cNvSpPr txBox="1"/>
          <p:nvPr/>
        </p:nvSpPr>
        <p:spPr>
          <a:xfrm>
            <a:off x="2985425" y="3966736"/>
            <a:ext cx="724878" cy="523220"/>
          </a:xfrm>
          <a:prstGeom prst="rect">
            <a:avLst/>
          </a:prstGeom>
          <a:noFill/>
        </p:spPr>
        <p:txBody>
          <a:bodyPr wrap="none" rtlCol="0">
            <a:spAutoFit/>
          </a:bodyPr>
          <a:lstStyle/>
          <a:p>
            <a:r>
              <a:rPr lang="en-US" altLang="zh-CN" sz="2800" dirty="0">
                <a:latin typeface="楷体" panose="02010609060101010101" pitchFamily="49" charset="-122"/>
                <a:ea typeface="楷体" panose="02010609060101010101" pitchFamily="49" charset="-122"/>
              </a:rPr>
              <a:t>t</a:t>
            </a:r>
            <a:r>
              <a:rPr lang="en-US" altLang="zh-CN" sz="2800" baseline="-25000" dirty="0">
                <a:latin typeface="楷体" panose="02010609060101010101" pitchFamily="49" charset="-122"/>
                <a:ea typeface="楷体" panose="02010609060101010101" pitchFamily="49" charset="-122"/>
              </a:rPr>
              <a:t>1/2</a:t>
            </a:r>
            <a:endParaRPr lang="zh-CN" altLang="en-US" sz="2800" dirty="0"/>
          </a:p>
        </p:txBody>
      </p:sp>
    </p:spTree>
    <p:extLst>
      <p:ext uri="{BB962C8B-B14F-4D97-AF65-F5344CB8AC3E}">
        <p14:creationId xmlns:p14="http://schemas.microsoft.com/office/powerpoint/2010/main" val="2153492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3200" dirty="0">
                <a:latin typeface="楷体" panose="02010609060101010101" pitchFamily="49" charset="-122"/>
                <a:ea typeface="楷体" panose="02010609060101010101" pitchFamily="49" charset="-122"/>
                <a:cs typeface="Arial" panose="020B0604020202020204" pitchFamily="34" charset="0"/>
              </a:rPr>
              <a:t>聚乙烯醇</a:t>
            </a:r>
          </a:p>
        </p:txBody>
      </p:sp>
      <p:sp>
        <p:nvSpPr>
          <p:cNvPr id="9" name="对角圆角矩形 8"/>
          <p:cNvSpPr/>
          <p:nvPr/>
        </p:nvSpPr>
        <p:spPr>
          <a:xfrm>
            <a:off x="526318" y="2077972"/>
            <a:ext cx="8064896" cy="4176464"/>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spcAft>
                <a:spcPts val="0"/>
              </a:spcAft>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是目前工业上用得极广泛的一种分散剂；</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spcBef>
                <a:spcPts val="600"/>
              </a:spcBef>
              <a:spcAft>
                <a:spcPts val="0"/>
              </a:spcAft>
              <a:buClr>
                <a:srgbClr val="002060"/>
              </a:buClr>
              <a:buFont typeface="Wingdings" panose="05000000000000000000" pitchFamily="2" charset="2"/>
              <a:buChar char="u"/>
            </a:pPr>
            <a:r>
              <a:rPr lang="en-US" altLang="zh-CN" sz="2800" dirty="0">
                <a:solidFill>
                  <a:schemeClr val="tx1"/>
                </a:solidFill>
                <a:latin typeface="楷体" panose="02010609060101010101" pitchFamily="49" charset="-122"/>
                <a:ea typeface="楷体" panose="02010609060101010101" pitchFamily="49" charset="-122"/>
              </a:rPr>
              <a:t>PVA</a:t>
            </a:r>
            <a:r>
              <a:rPr lang="zh-CN" altLang="en-US" sz="2800" dirty="0">
                <a:solidFill>
                  <a:schemeClr val="tx1"/>
                </a:solidFill>
                <a:latin typeface="楷体" panose="02010609060101010101" pitchFamily="49" charset="-122"/>
                <a:ea typeface="楷体" panose="02010609060101010101" pitchFamily="49" charset="-122"/>
              </a:rPr>
              <a:t>的分散作用和保护单体液滴的作用与其醇解度和平均聚合度有关：</a:t>
            </a:r>
            <a:endParaRPr lang="en-US" altLang="zh-CN" sz="2800" dirty="0">
              <a:solidFill>
                <a:schemeClr val="tx1"/>
              </a:solidFill>
              <a:latin typeface="楷体" panose="02010609060101010101" pitchFamily="49" charset="-122"/>
              <a:ea typeface="楷体" panose="02010609060101010101" pitchFamily="49" charset="-122"/>
            </a:endParaRPr>
          </a:p>
          <a:p>
            <a:pPr>
              <a:spcBef>
                <a:spcPts val="600"/>
              </a:spcBef>
              <a:spcAft>
                <a:spcPts val="0"/>
              </a:spcAft>
              <a:buClr>
                <a:srgbClr val="002060"/>
              </a:buClr>
            </a:pPr>
            <a:r>
              <a:rPr lang="zh-CN" altLang="en-US" sz="2800" dirty="0">
                <a:solidFill>
                  <a:schemeClr val="tx1"/>
                </a:solidFill>
                <a:latin typeface="楷体" panose="02010609060101010101" pitchFamily="49" charset="-122"/>
                <a:ea typeface="楷体" panose="02010609060101010101" pitchFamily="49" charset="-122"/>
              </a:rPr>
              <a:t>醇解度</a:t>
            </a:r>
            <a:r>
              <a:rPr lang="en-US" altLang="zh-CN" sz="2800" dirty="0">
                <a:solidFill>
                  <a:schemeClr val="tx1"/>
                </a:solidFill>
                <a:latin typeface="楷体" panose="02010609060101010101" pitchFamily="49" charset="-122"/>
                <a:ea typeface="楷体" panose="02010609060101010101" pitchFamily="49" charset="-122"/>
              </a:rPr>
              <a:t>100</a:t>
            </a:r>
            <a:r>
              <a:rPr lang="zh-CN" altLang="en-US" sz="2800" dirty="0">
                <a:solidFill>
                  <a:schemeClr val="tx1"/>
                </a:solidFill>
                <a:latin typeface="楷体" panose="02010609060101010101" pitchFamily="49" charset="-122"/>
                <a:ea typeface="楷体" panose="02010609060101010101" pitchFamily="49" charset="-122"/>
              </a:rPr>
              <a:t>％的</a:t>
            </a:r>
            <a:r>
              <a:rPr lang="en-US" altLang="zh-CN" sz="2800" dirty="0">
                <a:solidFill>
                  <a:schemeClr val="tx1"/>
                </a:solidFill>
                <a:latin typeface="楷体" panose="02010609060101010101" pitchFamily="49" charset="-122"/>
                <a:ea typeface="楷体" panose="02010609060101010101" pitchFamily="49" charset="-122"/>
              </a:rPr>
              <a:t>PVA</a:t>
            </a:r>
            <a:r>
              <a:rPr lang="zh-CN" altLang="en-US" sz="2800" dirty="0">
                <a:solidFill>
                  <a:schemeClr val="tx1"/>
                </a:solidFill>
                <a:latin typeface="楷体" panose="02010609060101010101" pitchFamily="49" charset="-122"/>
                <a:ea typeface="楷体" panose="02010609060101010101" pitchFamily="49" charset="-122"/>
              </a:rPr>
              <a:t>→ 仅溶于</a:t>
            </a:r>
            <a:r>
              <a:rPr lang="en-US" altLang="zh-CN" sz="2800" dirty="0">
                <a:solidFill>
                  <a:schemeClr val="tx1"/>
                </a:solidFill>
                <a:latin typeface="楷体" panose="02010609060101010101" pitchFamily="49" charset="-122"/>
                <a:ea typeface="楷体" panose="02010609060101010101" pitchFamily="49" charset="-122"/>
              </a:rPr>
              <a:t>90℃</a:t>
            </a:r>
            <a:r>
              <a:rPr lang="zh-CN" altLang="en-US" sz="2800" dirty="0">
                <a:solidFill>
                  <a:schemeClr val="tx1"/>
                </a:solidFill>
                <a:latin typeface="楷体" panose="02010609060101010101" pitchFamily="49" charset="-122"/>
                <a:ea typeface="楷体" panose="02010609060101010101" pitchFamily="49" charset="-122"/>
              </a:rPr>
              <a:t>以上的热水</a:t>
            </a:r>
            <a:endParaRPr lang="en-US" altLang="zh-CN" sz="2800" dirty="0">
              <a:solidFill>
                <a:schemeClr val="tx1"/>
              </a:solidFill>
              <a:latin typeface="楷体" panose="02010609060101010101" pitchFamily="49" charset="-122"/>
              <a:ea typeface="楷体" panose="02010609060101010101" pitchFamily="49" charset="-122"/>
            </a:endParaRPr>
          </a:p>
          <a:p>
            <a:pPr>
              <a:spcBef>
                <a:spcPts val="600"/>
              </a:spcBef>
              <a:spcAft>
                <a:spcPts val="0"/>
              </a:spcAft>
              <a:buClr>
                <a:srgbClr val="002060"/>
              </a:buClr>
            </a:pPr>
            <a:r>
              <a:rPr lang="zh-CN" altLang="en-US" sz="2800" dirty="0">
                <a:solidFill>
                  <a:srgbClr val="C00000"/>
                </a:solidFill>
                <a:latin typeface="楷体" panose="02010609060101010101" pitchFamily="49" charset="-122"/>
                <a:ea typeface="楷体" panose="02010609060101010101" pitchFamily="49" charset="-122"/>
              </a:rPr>
              <a:t>醇解度</a:t>
            </a:r>
            <a:r>
              <a:rPr lang="en-US" altLang="zh-CN" sz="2800" dirty="0">
                <a:solidFill>
                  <a:srgbClr val="C00000"/>
                </a:solidFill>
                <a:latin typeface="楷体" panose="02010609060101010101" pitchFamily="49" charset="-122"/>
                <a:ea typeface="楷体" panose="02010609060101010101" pitchFamily="49" charset="-122"/>
              </a:rPr>
              <a:t>88</a:t>
            </a:r>
            <a:r>
              <a:rPr lang="zh-CN" altLang="en-US" sz="2800" dirty="0">
                <a:solidFill>
                  <a:srgbClr val="C00000"/>
                </a:solidFill>
                <a:latin typeface="楷体" panose="02010609060101010101" pitchFamily="49" charset="-122"/>
                <a:ea typeface="楷体" panose="02010609060101010101" pitchFamily="49" charset="-122"/>
              </a:rPr>
              <a:t>％的</a:t>
            </a:r>
            <a:r>
              <a:rPr lang="en-US" altLang="zh-CN" sz="2800" dirty="0">
                <a:solidFill>
                  <a:srgbClr val="C00000"/>
                </a:solidFill>
                <a:latin typeface="楷体" panose="02010609060101010101" pitchFamily="49" charset="-122"/>
                <a:ea typeface="楷体" panose="02010609060101010101" pitchFamily="49" charset="-122"/>
              </a:rPr>
              <a:t>PVA</a:t>
            </a:r>
            <a:r>
              <a:rPr lang="zh-CN" altLang="en-US" sz="2800" dirty="0">
                <a:solidFill>
                  <a:schemeClr val="tx1"/>
                </a:solidFill>
                <a:latin typeface="楷体" panose="02010609060101010101" pitchFamily="49" charset="-122"/>
                <a:ea typeface="楷体" panose="02010609060101010101" pitchFamily="49" charset="-122"/>
              </a:rPr>
              <a:t>→ 在室温下就溶于水</a:t>
            </a:r>
            <a:endParaRPr lang="en-US" altLang="zh-CN" sz="2800" dirty="0">
              <a:solidFill>
                <a:schemeClr val="tx1"/>
              </a:solidFill>
              <a:latin typeface="楷体" panose="02010609060101010101" pitchFamily="49" charset="-122"/>
              <a:ea typeface="楷体" panose="02010609060101010101" pitchFamily="49" charset="-122"/>
            </a:endParaRPr>
          </a:p>
          <a:p>
            <a:pPr>
              <a:spcBef>
                <a:spcPts val="600"/>
              </a:spcBef>
              <a:spcAft>
                <a:spcPts val="0"/>
              </a:spcAft>
              <a:buClr>
                <a:srgbClr val="002060"/>
              </a:buClr>
            </a:pPr>
            <a:r>
              <a:rPr lang="zh-CN" altLang="en-US" sz="2800" dirty="0">
                <a:solidFill>
                  <a:schemeClr val="tx1"/>
                </a:solidFill>
                <a:latin typeface="楷体" panose="02010609060101010101" pitchFamily="49" charset="-122"/>
                <a:ea typeface="楷体" panose="02010609060101010101" pitchFamily="49" charset="-122"/>
              </a:rPr>
              <a:t>醇解度</a:t>
            </a:r>
            <a:r>
              <a:rPr lang="en-US" altLang="zh-CN" sz="2800" dirty="0">
                <a:solidFill>
                  <a:schemeClr val="tx1"/>
                </a:solidFill>
                <a:latin typeface="楷体" panose="02010609060101010101" pitchFamily="49" charset="-122"/>
                <a:ea typeface="楷体" panose="02010609060101010101" pitchFamily="49" charset="-122"/>
              </a:rPr>
              <a:t>80</a:t>
            </a:r>
            <a:r>
              <a:rPr lang="zh-CN" altLang="en-US" sz="2800" dirty="0">
                <a:solidFill>
                  <a:schemeClr val="tx1"/>
                </a:solidFill>
                <a:latin typeface="楷体" panose="02010609060101010101" pitchFamily="49" charset="-122"/>
                <a:ea typeface="楷体" panose="02010609060101010101" pitchFamily="49" charset="-122"/>
              </a:rPr>
              <a:t>％的</a:t>
            </a:r>
            <a:r>
              <a:rPr lang="en-US" altLang="zh-CN" sz="2800" dirty="0">
                <a:solidFill>
                  <a:schemeClr val="tx1"/>
                </a:solidFill>
                <a:latin typeface="楷体" panose="02010609060101010101" pitchFamily="49" charset="-122"/>
                <a:ea typeface="楷体" panose="02010609060101010101" pitchFamily="49" charset="-122"/>
              </a:rPr>
              <a:t>PVA</a:t>
            </a:r>
            <a:r>
              <a:rPr lang="zh-CN" altLang="en-US" sz="2800" dirty="0">
                <a:solidFill>
                  <a:schemeClr val="tx1"/>
                </a:solidFill>
                <a:latin typeface="楷体" panose="02010609060101010101" pitchFamily="49" charset="-122"/>
                <a:ea typeface="楷体" panose="02010609060101010101" pitchFamily="49" charset="-122"/>
              </a:rPr>
              <a:t>→ 仅溶于</a:t>
            </a:r>
            <a:r>
              <a:rPr lang="en-US" altLang="zh-CN" sz="2800" dirty="0">
                <a:solidFill>
                  <a:schemeClr val="tx1"/>
                </a:solidFill>
                <a:latin typeface="楷体" panose="02010609060101010101" pitchFamily="49" charset="-122"/>
                <a:ea typeface="楷体" panose="02010609060101010101" pitchFamily="49" charset="-122"/>
              </a:rPr>
              <a:t>10</a:t>
            </a:r>
            <a:r>
              <a:rPr lang="zh-CN" altLang="en-US" sz="2800" dirty="0">
                <a:solidFill>
                  <a:schemeClr val="tx1"/>
                </a:solidFill>
                <a:latin typeface="楷体" panose="02010609060101010101" pitchFamily="49" charset="-122"/>
                <a:ea typeface="楷体" panose="02010609060101010101" pitchFamily="49" charset="-122"/>
              </a:rPr>
              <a:t>～</a:t>
            </a:r>
            <a:r>
              <a:rPr lang="en-US" altLang="zh-CN" sz="2800" dirty="0">
                <a:solidFill>
                  <a:schemeClr val="tx1"/>
                </a:solidFill>
                <a:latin typeface="楷体" panose="02010609060101010101" pitchFamily="49" charset="-122"/>
                <a:ea typeface="楷体" panose="02010609060101010101" pitchFamily="49" charset="-122"/>
              </a:rPr>
              <a:t>40℃</a:t>
            </a:r>
            <a:r>
              <a:rPr lang="zh-CN" altLang="en-US" sz="2800" dirty="0">
                <a:solidFill>
                  <a:schemeClr val="tx1"/>
                </a:solidFill>
                <a:latin typeface="楷体" panose="02010609060101010101" pitchFamily="49" charset="-122"/>
                <a:ea typeface="楷体" panose="02010609060101010101" pitchFamily="49" charset="-122"/>
              </a:rPr>
              <a:t>的水</a:t>
            </a:r>
            <a:endParaRPr lang="en-US" altLang="zh-CN" sz="2800" dirty="0">
              <a:solidFill>
                <a:schemeClr val="tx1"/>
              </a:solidFill>
              <a:latin typeface="楷体" panose="02010609060101010101" pitchFamily="49" charset="-122"/>
              <a:ea typeface="楷体" panose="02010609060101010101" pitchFamily="49" charset="-122"/>
            </a:endParaRPr>
          </a:p>
          <a:p>
            <a:pPr>
              <a:spcBef>
                <a:spcPts val="600"/>
              </a:spcBef>
              <a:spcAft>
                <a:spcPts val="0"/>
              </a:spcAft>
              <a:buClr>
                <a:srgbClr val="002060"/>
              </a:buClr>
            </a:pPr>
            <a:r>
              <a:rPr lang="zh-CN" altLang="en-US" sz="2800" dirty="0">
                <a:solidFill>
                  <a:schemeClr val="tx1"/>
                </a:solidFill>
                <a:latin typeface="楷体" panose="02010609060101010101" pitchFamily="49" charset="-122"/>
                <a:ea typeface="楷体" panose="02010609060101010101" pitchFamily="49" charset="-122"/>
              </a:rPr>
              <a:t>醇解度</a:t>
            </a:r>
            <a:r>
              <a:rPr lang="en-US" altLang="zh-CN" sz="2800" dirty="0">
                <a:solidFill>
                  <a:schemeClr val="tx1"/>
                </a:solidFill>
                <a:latin typeface="楷体" panose="02010609060101010101" pitchFamily="49" charset="-122"/>
                <a:ea typeface="楷体" panose="02010609060101010101" pitchFamily="49" charset="-122"/>
              </a:rPr>
              <a:t>70</a:t>
            </a:r>
            <a:r>
              <a:rPr lang="zh-CN" altLang="en-US" sz="2800" dirty="0">
                <a:solidFill>
                  <a:schemeClr val="tx1"/>
                </a:solidFill>
                <a:latin typeface="楷体" panose="02010609060101010101" pitchFamily="49" charset="-122"/>
                <a:ea typeface="楷体" panose="02010609060101010101" pitchFamily="49" charset="-122"/>
              </a:rPr>
              <a:t>％的</a:t>
            </a:r>
            <a:r>
              <a:rPr lang="en-US" altLang="zh-CN" sz="2800" dirty="0">
                <a:solidFill>
                  <a:schemeClr val="tx1"/>
                </a:solidFill>
                <a:latin typeface="楷体" panose="02010609060101010101" pitchFamily="49" charset="-122"/>
                <a:ea typeface="楷体" panose="02010609060101010101" pitchFamily="49" charset="-122"/>
              </a:rPr>
              <a:t>PVA</a:t>
            </a:r>
            <a:r>
              <a:rPr lang="zh-CN" altLang="en-US" sz="2800" dirty="0">
                <a:solidFill>
                  <a:schemeClr val="tx1"/>
                </a:solidFill>
                <a:latin typeface="楷体" panose="02010609060101010101" pitchFamily="49" charset="-122"/>
                <a:ea typeface="楷体" panose="02010609060101010101" pitchFamily="49" charset="-122"/>
              </a:rPr>
              <a:t>→ 仅溶于水－乙醇溶液</a:t>
            </a:r>
            <a:endParaRPr lang="en-US" altLang="zh-CN" sz="2800" dirty="0">
              <a:solidFill>
                <a:schemeClr val="tx1"/>
              </a:solidFill>
              <a:latin typeface="楷体" panose="02010609060101010101" pitchFamily="49" charset="-122"/>
              <a:ea typeface="楷体" panose="02010609060101010101" pitchFamily="49" charset="-122"/>
            </a:endParaRPr>
          </a:p>
          <a:p>
            <a:pPr>
              <a:spcBef>
                <a:spcPts val="600"/>
              </a:spcBef>
              <a:spcAft>
                <a:spcPts val="0"/>
              </a:spcAft>
              <a:buClr>
                <a:srgbClr val="002060"/>
              </a:buClr>
            </a:pPr>
            <a:r>
              <a:rPr lang="zh-CN" altLang="en-US" sz="2800" dirty="0">
                <a:solidFill>
                  <a:schemeClr val="tx1"/>
                </a:solidFill>
                <a:latin typeface="楷体" panose="02010609060101010101" pitchFamily="49" charset="-122"/>
                <a:ea typeface="楷体" panose="02010609060101010101" pitchFamily="49" charset="-122"/>
              </a:rPr>
              <a:t>醇解度</a:t>
            </a:r>
            <a:r>
              <a:rPr lang="en-US" altLang="zh-CN" sz="2800" dirty="0">
                <a:solidFill>
                  <a:schemeClr val="tx1"/>
                </a:solidFill>
                <a:latin typeface="楷体" panose="02010609060101010101" pitchFamily="49" charset="-122"/>
                <a:ea typeface="楷体" panose="02010609060101010101" pitchFamily="49" charset="-122"/>
              </a:rPr>
              <a:t>&lt;50</a:t>
            </a:r>
            <a:r>
              <a:rPr lang="zh-CN" altLang="en-US" sz="2800" dirty="0">
                <a:solidFill>
                  <a:schemeClr val="tx1"/>
                </a:solidFill>
                <a:latin typeface="楷体" panose="02010609060101010101" pitchFamily="49" charset="-122"/>
                <a:ea typeface="楷体" panose="02010609060101010101" pitchFamily="49" charset="-122"/>
              </a:rPr>
              <a:t>％的</a:t>
            </a:r>
            <a:r>
              <a:rPr lang="en-US" altLang="zh-CN" sz="2800" dirty="0">
                <a:solidFill>
                  <a:schemeClr val="tx1"/>
                </a:solidFill>
                <a:latin typeface="楷体" panose="02010609060101010101" pitchFamily="49" charset="-122"/>
                <a:ea typeface="楷体" panose="02010609060101010101" pitchFamily="49" charset="-122"/>
              </a:rPr>
              <a:t>PVA</a:t>
            </a:r>
            <a:r>
              <a:rPr lang="zh-CN" altLang="en-US" sz="2800" dirty="0">
                <a:solidFill>
                  <a:schemeClr val="tx1"/>
                </a:solidFill>
                <a:latin typeface="楷体" panose="02010609060101010101" pitchFamily="49" charset="-122"/>
                <a:ea typeface="楷体" panose="02010609060101010101" pitchFamily="49" charset="-122"/>
              </a:rPr>
              <a:t>→不溶于水</a:t>
            </a:r>
          </a:p>
        </p:txBody>
      </p:sp>
      <p:grpSp>
        <p:nvGrpSpPr>
          <p:cNvPr id="2" name="组合 1">
            <a:extLst>
              <a:ext uri="{FF2B5EF4-FFF2-40B4-BE49-F238E27FC236}">
                <a16:creationId xmlns:a16="http://schemas.microsoft.com/office/drawing/2014/main" id="{4FD5C475-FC09-4558-983E-DBB5A3513986}"/>
              </a:ext>
            </a:extLst>
          </p:cNvPr>
          <p:cNvGrpSpPr/>
          <p:nvPr/>
        </p:nvGrpSpPr>
        <p:grpSpPr>
          <a:xfrm>
            <a:off x="-1344" y="908720"/>
            <a:ext cx="9145344" cy="764587"/>
            <a:chOff x="-1344" y="1080237"/>
            <a:chExt cx="9145344" cy="764587"/>
          </a:xfrm>
        </p:grpSpPr>
        <p:pic>
          <p:nvPicPr>
            <p:cNvPr id="10" name="图片 9"/>
            <p:cNvPicPr>
              <a:picLocks noChangeAspect="1"/>
            </p:cNvPicPr>
            <p:nvPr/>
          </p:nvPicPr>
          <p:blipFill rotWithShape="1">
            <a:blip r:embed="rId3"/>
            <a:srcRect b="47837"/>
            <a:stretch/>
          </p:blipFill>
          <p:spPr>
            <a:xfrm>
              <a:off x="-1344" y="1080238"/>
              <a:ext cx="4560110" cy="764586"/>
            </a:xfrm>
            <a:prstGeom prst="rect">
              <a:avLst/>
            </a:prstGeom>
          </p:spPr>
        </p:pic>
        <p:pic>
          <p:nvPicPr>
            <p:cNvPr id="11" name="图片 10">
              <a:extLst>
                <a:ext uri="{FF2B5EF4-FFF2-40B4-BE49-F238E27FC236}">
                  <a16:creationId xmlns:a16="http://schemas.microsoft.com/office/drawing/2014/main" id="{CC3C85E6-C0CA-4270-B187-64CFD3EC038F}"/>
                </a:ext>
              </a:extLst>
            </p:cNvPr>
            <p:cNvPicPr>
              <a:picLocks noChangeAspect="1"/>
            </p:cNvPicPr>
            <p:nvPr/>
          </p:nvPicPr>
          <p:blipFill rotWithShape="1">
            <a:blip r:embed="rId3"/>
            <a:srcRect t="55901" r="2089"/>
            <a:stretch/>
          </p:blipFill>
          <p:spPr>
            <a:xfrm>
              <a:off x="4679176" y="1080237"/>
              <a:ext cx="4464824" cy="646383"/>
            </a:xfrm>
            <a:prstGeom prst="rect">
              <a:avLst/>
            </a:prstGeom>
          </p:spPr>
        </p:pic>
      </p:grpSp>
    </p:spTree>
    <p:extLst>
      <p:ext uri="{BB962C8B-B14F-4D97-AF65-F5344CB8AC3E}">
        <p14:creationId xmlns:p14="http://schemas.microsoft.com/office/powerpoint/2010/main" val="1823876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5736" y="4005064"/>
            <a:ext cx="2132362" cy="2723016"/>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04048" y="4005064"/>
            <a:ext cx="2041864" cy="2739897"/>
          </a:xfrm>
          <a:prstGeom prst="rect">
            <a:avLst/>
          </a:prstGeom>
        </p:spPr>
      </p:pic>
      <p:pic>
        <p:nvPicPr>
          <p:cNvPr id="2" name="图片 1"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2180" y="493993"/>
            <a:ext cx="6319639" cy="3384376"/>
          </a:xfrm>
          <a:prstGeom prst="rect">
            <a:avLst/>
          </a:prstGeom>
        </p:spPr>
      </p:pic>
    </p:spTree>
    <p:extLst>
      <p:ext uri="{BB962C8B-B14F-4D97-AF65-F5344CB8AC3E}">
        <p14:creationId xmlns:p14="http://schemas.microsoft.com/office/powerpoint/2010/main" val="36135565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11" name="圆角矩形 10"/>
          <p:cNvSpPr/>
          <p:nvPr/>
        </p:nvSpPr>
        <p:spPr>
          <a:xfrm>
            <a:off x="611560" y="404664"/>
            <a:ext cx="7920880" cy="28803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spcBef>
                <a:spcPts val="1200"/>
              </a:spcBef>
            </a:pPr>
            <a:r>
              <a:rPr lang="en-US" altLang="zh-CN" sz="2800" dirty="0">
                <a:latin typeface="楷体" panose="02010609060101010101" pitchFamily="49" charset="-122"/>
                <a:ea typeface="楷体" panose="02010609060101010101" pitchFamily="49" charset="-122"/>
              </a:rPr>
              <a:t>PVA</a:t>
            </a:r>
            <a:r>
              <a:rPr lang="zh-CN" altLang="en-US" sz="2800" dirty="0">
                <a:latin typeface="楷体" panose="02010609060101010101" pitchFamily="49" charset="-122"/>
                <a:ea typeface="楷体" panose="02010609060101010101" pitchFamily="49" charset="-122"/>
              </a:rPr>
              <a:t>水溶液的逆溶性</a:t>
            </a:r>
          </a:p>
          <a:p>
            <a:pPr marL="457200" indent="-457200">
              <a:spcBef>
                <a:spcPts val="1200"/>
              </a:spcBef>
              <a:buClr>
                <a:srgbClr val="C00000"/>
              </a:buClr>
              <a:buFont typeface="Wingdings" panose="05000000000000000000" pitchFamily="2" charset="2"/>
              <a:buChar char="Ø"/>
            </a:pPr>
            <a:r>
              <a:rPr lang="zh-CN" altLang="en-US" sz="2800" dirty="0">
                <a:latin typeface="Arial" panose="020B0604020202020204" pitchFamily="34" charset="0"/>
                <a:ea typeface="楷体" panose="02010609060101010101" pitchFamily="49" charset="-122"/>
                <a:cs typeface="Arial" panose="020B0604020202020204" pitchFamily="34" charset="0"/>
              </a:rPr>
              <a:t>溶解度随</a:t>
            </a:r>
            <a:r>
              <a:rPr lang="en-US" altLang="zh-CN" sz="2800" dirty="0">
                <a:latin typeface="Arial" panose="020B0604020202020204" pitchFamily="34" charset="0"/>
                <a:ea typeface="楷体" panose="02010609060101010101" pitchFamily="49" charset="-122"/>
                <a:cs typeface="Arial" panose="020B0604020202020204" pitchFamily="34" charset="0"/>
              </a:rPr>
              <a:t>T</a:t>
            </a:r>
            <a:r>
              <a:rPr lang="zh-CN" altLang="en-US" sz="2800" dirty="0">
                <a:latin typeface="Arial" panose="020B0604020202020204" pitchFamily="34" charset="0"/>
                <a:ea typeface="楷体" panose="02010609060101010101" pitchFamily="49" charset="-122"/>
                <a:cs typeface="Arial" panose="020B0604020202020204" pitchFamily="34" charset="0"/>
              </a:rPr>
              <a:t>↑而↓</a:t>
            </a:r>
            <a:endParaRPr lang="en-US" altLang="zh-CN" sz="2800" dirty="0">
              <a:latin typeface="Arial" panose="020B0604020202020204" pitchFamily="34" charset="0"/>
              <a:ea typeface="楷体" panose="02010609060101010101" pitchFamily="49" charset="-122"/>
              <a:cs typeface="Arial" panose="020B0604020202020204" pitchFamily="34" charset="0"/>
            </a:endParaRPr>
          </a:p>
          <a:p>
            <a:pPr marL="457200" indent="-457200">
              <a:spcBef>
                <a:spcPts val="1200"/>
              </a:spcBef>
              <a:buClr>
                <a:srgbClr val="C00000"/>
              </a:buClr>
              <a:buFont typeface="Wingdings" panose="05000000000000000000" pitchFamily="2" charset="2"/>
              <a:buChar char="Ø"/>
            </a:pPr>
            <a:r>
              <a:rPr lang="en-US" altLang="zh-CN" sz="2800" dirty="0">
                <a:latin typeface="Arial" panose="020B0604020202020204" pitchFamily="34" charset="0"/>
                <a:ea typeface="楷体" panose="02010609060101010101" pitchFamily="49" charset="-122"/>
                <a:cs typeface="Arial" panose="020B0604020202020204" pitchFamily="34" charset="0"/>
              </a:rPr>
              <a:t>T</a:t>
            </a:r>
            <a:r>
              <a:rPr lang="zh-CN" altLang="en-US" sz="2800" dirty="0">
                <a:latin typeface="Arial" panose="020B0604020202020204" pitchFamily="34" charset="0"/>
                <a:ea typeface="楷体" panose="02010609060101010101" pitchFamily="49" charset="-122"/>
                <a:cs typeface="Arial" panose="020B0604020202020204" pitchFamily="34" charset="0"/>
              </a:rPr>
              <a:t>增加至一定温度出现浑浊，此时即为浊点</a:t>
            </a:r>
            <a:endParaRPr lang="en-US" altLang="zh-CN" sz="2800" dirty="0">
              <a:latin typeface="Arial" panose="020B0604020202020204" pitchFamily="34" charset="0"/>
              <a:ea typeface="楷体" panose="02010609060101010101" pitchFamily="49" charset="-122"/>
              <a:cs typeface="Arial" panose="020B0604020202020204" pitchFamily="34" charset="0"/>
            </a:endParaRPr>
          </a:p>
          <a:p>
            <a:pPr marL="457200" indent="-457200">
              <a:spcBef>
                <a:spcPts val="1200"/>
              </a:spcBef>
              <a:buClr>
                <a:srgbClr val="C00000"/>
              </a:buClr>
              <a:buFont typeface="Wingdings" panose="05000000000000000000" pitchFamily="2" charset="2"/>
              <a:buChar char="Ø"/>
            </a:pPr>
            <a:r>
              <a:rPr lang="zh-CN" altLang="en-US" sz="2800" dirty="0">
                <a:latin typeface="Arial" panose="020B0604020202020204" pitchFamily="34" charset="0"/>
                <a:ea typeface="楷体" panose="02010609060101010101" pitchFamily="49" charset="-122"/>
                <a:cs typeface="Arial" panose="020B0604020202020204" pitchFamily="34" charset="0"/>
              </a:rPr>
              <a:t>热能破坏了</a:t>
            </a:r>
            <a:r>
              <a:rPr lang="en-US" altLang="zh-CN" sz="2800" dirty="0">
                <a:latin typeface="Arial" panose="020B0604020202020204" pitchFamily="34" charset="0"/>
                <a:ea typeface="楷体" panose="02010609060101010101" pitchFamily="49" charset="-122"/>
                <a:cs typeface="Arial" panose="020B0604020202020204" pitchFamily="34" charset="0"/>
              </a:rPr>
              <a:t>PVA</a:t>
            </a:r>
            <a:r>
              <a:rPr lang="zh-CN" altLang="en-US" sz="2800" dirty="0">
                <a:latin typeface="Arial" panose="020B0604020202020204" pitchFamily="34" charset="0"/>
                <a:ea typeface="楷体" panose="02010609060101010101" pitchFamily="49" charset="-122"/>
                <a:cs typeface="Arial" panose="020B0604020202020204" pitchFamily="34" charset="0"/>
              </a:rPr>
              <a:t>分子与水分子氢键，代之以本身分子间氢键，出现浑浊</a:t>
            </a:r>
            <a:endParaRPr lang="en-US" altLang="zh-CN" sz="2800" dirty="0">
              <a:latin typeface="Arial" panose="020B0604020202020204" pitchFamily="34" charset="0"/>
              <a:ea typeface="楷体" panose="02010609060101010101" pitchFamily="49" charset="-122"/>
              <a:cs typeface="Arial" panose="020B0604020202020204" pitchFamily="34" charset="0"/>
            </a:endParaRPr>
          </a:p>
        </p:txBody>
      </p:sp>
      <p:pic>
        <p:nvPicPr>
          <p:cNvPr id="13" name="图片 12" descr="D:\云文件夹\破乳剂实验\修改论文\Photoshop-BPA\浊点.tif"/>
          <p:cNvPicPr/>
          <p:nvPr/>
        </p:nvPicPr>
        <p:blipFill>
          <a:blip r:embed="rId3">
            <a:extLst>
              <a:ext uri="{28A0092B-C50C-407E-A947-70E740481C1C}">
                <a14:useLocalDpi xmlns:a14="http://schemas.microsoft.com/office/drawing/2010/main" val="0"/>
              </a:ext>
            </a:extLst>
          </a:blip>
          <a:srcRect/>
          <a:stretch>
            <a:fillRect/>
          </a:stretch>
        </p:blipFill>
        <p:spPr bwMode="auto">
          <a:xfrm>
            <a:off x="2483768" y="3429000"/>
            <a:ext cx="4176464" cy="3240360"/>
          </a:xfrm>
          <a:prstGeom prst="rect">
            <a:avLst/>
          </a:prstGeom>
          <a:noFill/>
          <a:ln>
            <a:noFill/>
          </a:ln>
        </p:spPr>
      </p:pic>
    </p:spTree>
    <p:extLst>
      <p:ext uri="{BB962C8B-B14F-4D97-AF65-F5344CB8AC3E}">
        <p14:creationId xmlns:p14="http://schemas.microsoft.com/office/powerpoint/2010/main" val="39867092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11" name="圆角矩形 10"/>
          <p:cNvSpPr/>
          <p:nvPr/>
        </p:nvSpPr>
        <p:spPr>
          <a:xfrm>
            <a:off x="467544" y="260648"/>
            <a:ext cx="8424936" cy="367240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spcBef>
                <a:spcPts val="1200"/>
              </a:spcBef>
            </a:pPr>
            <a:r>
              <a:rPr lang="en-US" altLang="zh-CN" sz="3200" dirty="0">
                <a:latin typeface="楷体" panose="02010609060101010101" pitchFamily="49" charset="-122"/>
                <a:ea typeface="楷体" panose="02010609060101010101" pitchFamily="49" charset="-122"/>
              </a:rPr>
              <a:t>PVA</a:t>
            </a:r>
            <a:r>
              <a:rPr lang="zh-CN" altLang="en-US" sz="3200" dirty="0">
                <a:latin typeface="楷体" panose="02010609060101010101" pitchFamily="49" charset="-122"/>
                <a:ea typeface="楷体" panose="02010609060101010101" pitchFamily="49" charset="-122"/>
              </a:rPr>
              <a:t>分散性</a:t>
            </a:r>
          </a:p>
          <a:p>
            <a:pPr marL="457200" indent="-457200">
              <a:spcBef>
                <a:spcPts val="1200"/>
              </a:spcBef>
              <a:buClr>
                <a:srgbClr val="C00000"/>
              </a:buClr>
              <a:buFont typeface="Wingdings" panose="05000000000000000000" pitchFamily="2" charset="2"/>
              <a:buChar char="Ø"/>
            </a:pPr>
            <a:r>
              <a:rPr lang="zh-CN" altLang="en-US" sz="3200" dirty="0">
                <a:latin typeface="Arial" panose="020B0604020202020204" pitchFamily="34" charset="0"/>
                <a:ea typeface="楷体" panose="02010609060101010101" pitchFamily="49" charset="-122"/>
                <a:cs typeface="Arial" panose="020B0604020202020204" pitchFamily="34" charset="0"/>
              </a:rPr>
              <a:t>分散性与乙酰基含量相关</a:t>
            </a:r>
            <a:endParaRPr lang="en-US" altLang="zh-CN" sz="3200" dirty="0">
              <a:latin typeface="Arial" panose="020B0604020202020204" pitchFamily="34" charset="0"/>
              <a:ea typeface="楷体" panose="02010609060101010101" pitchFamily="49" charset="-122"/>
              <a:cs typeface="Arial" panose="020B0604020202020204" pitchFamily="34" charset="0"/>
            </a:endParaRPr>
          </a:p>
          <a:p>
            <a:pPr marL="457200" indent="-457200">
              <a:spcBef>
                <a:spcPts val="1200"/>
              </a:spcBef>
              <a:buClr>
                <a:srgbClr val="C00000"/>
              </a:buClr>
              <a:buFont typeface="Wingdings" panose="05000000000000000000" pitchFamily="2" charset="2"/>
              <a:buChar char="Ø"/>
            </a:pPr>
            <a:r>
              <a:rPr lang="zh-CN" altLang="en-US" sz="3200" dirty="0">
                <a:latin typeface="Arial" panose="020B0604020202020204" pitchFamily="34" charset="0"/>
                <a:ea typeface="楷体" panose="02010609060101010101" pitchFamily="49" charset="-122"/>
                <a:cs typeface="Arial" panose="020B0604020202020204" pitchFamily="34" charset="0"/>
              </a:rPr>
              <a:t>乙酰基亲油，含量高有利于降低表面张力，促进分散</a:t>
            </a:r>
            <a:endParaRPr lang="en-US" altLang="zh-CN" sz="3200" dirty="0">
              <a:latin typeface="Arial" panose="020B0604020202020204" pitchFamily="34" charset="0"/>
              <a:ea typeface="楷体" panose="02010609060101010101" pitchFamily="49" charset="-122"/>
              <a:cs typeface="Arial" panose="020B0604020202020204" pitchFamily="34" charset="0"/>
            </a:endParaRPr>
          </a:p>
          <a:p>
            <a:pPr marL="457200" indent="-457200">
              <a:spcBef>
                <a:spcPts val="1200"/>
              </a:spcBef>
              <a:buClr>
                <a:srgbClr val="C00000"/>
              </a:buClr>
              <a:buFont typeface="Wingdings" panose="05000000000000000000" pitchFamily="2" charset="2"/>
              <a:buChar char="Ø"/>
            </a:pPr>
            <a:r>
              <a:rPr lang="zh-CN" altLang="en-US" sz="3200" dirty="0">
                <a:latin typeface="Arial" panose="020B0604020202020204" pitchFamily="34" charset="0"/>
                <a:ea typeface="楷体" panose="02010609060101010101" pitchFamily="49" charset="-122"/>
                <a:cs typeface="Arial" panose="020B0604020202020204" pitchFamily="34" charset="0"/>
              </a:rPr>
              <a:t>形成强度适中保护膜，分散稳定能力增强</a:t>
            </a:r>
            <a:endParaRPr lang="en-US" altLang="zh-CN" sz="3200" dirty="0">
              <a:latin typeface="Arial" panose="020B0604020202020204" pitchFamily="34" charset="0"/>
              <a:ea typeface="楷体" panose="02010609060101010101" pitchFamily="49" charset="-122"/>
              <a:cs typeface="Arial" panose="020B0604020202020204" pitchFamily="34" charset="0"/>
            </a:endParaRPr>
          </a:p>
          <a:p>
            <a:pPr marL="457200" indent="-457200">
              <a:spcBef>
                <a:spcPts val="1200"/>
              </a:spcBef>
              <a:buClr>
                <a:srgbClr val="C00000"/>
              </a:buClr>
              <a:buFont typeface="Wingdings" panose="05000000000000000000" pitchFamily="2" charset="2"/>
              <a:buChar char="Ø"/>
            </a:pPr>
            <a:r>
              <a:rPr lang="zh-CN" altLang="en-US" sz="3200" dirty="0">
                <a:latin typeface="Arial" panose="020B0604020202020204" pitchFamily="34" charset="0"/>
                <a:ea typeface="楷体" panose="02010609060101010101" pitchFamily="49" charset="-122"/>
                <a:cs typeface="Arial" panose="020B0604020202020204" pitchFamily="34" charset="0"/>
              </a:rPr>
              <a:t>分散能力随乙酰基含量增加而增加</a:t>
            </a:r>
            <a:endParaRPr lang="en-US" altLang="zh-CN" sz="3200" dirty="0">
              <a:latin typeface="Arial" panose="020B0604020202020204" pitchFamily="34" charset="0"/>
              <a:ea typeface="楷体" panose="02010609060101010101" pitchFamily="49" charset="-122"/>
              <a:cs typeface="Arial" panose="020B0604020202020204" pitchFamily="34" charset="0"/>
            </a:endParaRPr>
          </a:p>
        </p:txBody>
      </p:sp>
      <p:pic>
        <p:nvPicPr>
          <p:cNvPr id="8" name="图片 7"/>
          <p:cNvPicPr>
            <a:picLocks noChangeAspect="1"/>
          </p:cNvPicPr>
          <p:nvPr/>
        </p:nvPicPr>
        <p:blipFill>
          <a:blip r:embed="rId3"/>
          <a:stretch>
            <a:fillRect/>
          </a:stretch>
        </p:blipFill>
        <p:spPr>
          <a:xfrm>
            <a:off x="1043607" y="4077072"/>
            <a:ext cx="6720745" cy="2160240"/>
          </a:xfrm>
          <a:prstGeom prst="rect">
            <a:avLst/>
          </a:prstGeom>
        </p:spPr>
      </p:pic>
    </p:spTree>
    <p:extLst>
      <p:ext uri="{BB962C8B-B14F-4D97-AF65-F5344CB8AC3E}">
        <p14:creationId xmlns:p14="http://schemas.microsoft.com/office/powerpoint/2010/main" val="135409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05C26E0-3081-4C6A-A3F6-357E8AE33783}"/>
              </a:ext>
            </a:extLst>
          </p:cNvPr>
          <p:cNvPicPr>
            <a:picLocks noChangeAspect="1"/>
          </p:cNvPicPr>
          <p:nvPr/>
        </p:nvPicPr>
        <p:blipFill>
          <a:blip r:embed="rId2"/>
          <a:stretch>
            <a:fillRect/>
          </a:stretch>
        </p:blipFill>
        <p:spPr>
          <a:xfrm>
            <a:off x="0" y="12078"/>
            <a:ext cx="9144000" cy="6833844"/>
          </a:xfrm>
          <a:prstGeom prst="rect">
            <a:avLst/>
          </a:prstGeom>
        </p:spPr>
      </p:pic>
      <p:sp>
        <p:nvSpPr>
          <p:cNvPr id="6" name="椭圆 5">
            <a:extLst>
              <a:ext uri="{FF2B5EF4-FFF2-40B4-BE49-F238E27FC236}">
                <a16:creationId xmlns:a16="http://schemas.microsoft.com/office/drawing/2014/main" id="{A4676606-893E-4C7D-8A47-3C5751213BC7}"/>
              </a:ext>
            </a:extLst>
          </p:cNvPr>
          <p:cNvSpPr/>
          <p:nvPr/>
        </p:nvSpPr>
        <p:spPr>
          <a:xfrm>
            <a:off x="1403648" y="908720"/>
            <a:ext cx="6552728" cy="504056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726A5AC9-C9AE-43F5-B401-0F40007F20B4}"/>
              </a:ext>
            </a:extLst>
          </p:cNvPr>
          <p:cNvSpPr/>
          <p:nvPr/>
        </p:nvSpPr>
        <p:spPr>
          <a:xfrm>
            <a:off x="3275856" y="1988840"/>
            <a:ext cx="504056" cy="50405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53F67438-55C5-4044-A682-FF290D6FD3F1}"/>
              </a:ext>
            </a:extLst>
          </p:cNvPr>
          <p:cNvSpPr/>
          <p:nvPr/>
        </p:nvSpPr>
        <p:spPr>
          <a:xfrm>
            <a:off x="4562427" y="2532738"/>
            <a:ext cx="504056" cy="50405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椭圆 8">
            <a:extLst>
              <a:ext uri="{FF2B5EF4-FFF2-40B4-BE49-F238E27FC236}">
                <a16:creationId xmlns:a16="http://schemas.microsoft.com/office/drawing/2014/main" id="{725B2E66-24D8-4E16-A9C6-5709457743F7}"/>
              </a:ext>
            </a:extLst>
          </p:cNvPr>
          <p:cNvSpPr/>
          <p:nvPr/>
        </p:nvSpPr>
        <p:spPr>
          <a:xfrm>
            <a:off x="2915816" y="4389172"/>
            <a:ext cx="504056" cy="50405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椭圆 9">
            <a:extLst>
              <a:ext uri="{FF2B5EF4-FFF2-40B4-BE49-F238E27FC236}">
                <a16:creationId xmlns:a16="http://schemas.microsoft.com/office/drawing/2014/main" id="{0F88943A-F475-4BCA-AC46-ABE3DDF87125}"/>
              </a:ext>
            </a:extLst>
          </p:cNvPr>
          <p:cNvSpPr/>
          <p:nvPr/>
        </p:nvSpPr>
        <p:spPr>
          <a:xfrm>
            <a:off x="5580112" y="4509120"/>
            <a:ext cx="504056" cy="50405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椭圆 10">
            <a:extLst>
              <a:ext uri="{FF2B5EF4-FFF2-40B4-BE49-F238E27FC236}">
                <a16:creationId xmlns:a16="http://schemas.microsoft.com/office/drawing/2014/main" id="{ABAEAC92-8EEA-42A4-B931-F650846D6717}"/>
              </a:ext>
            </a:extLst>
          </p:cNvPr>
          <p:cNvSpPr/>
          <p:nvPr/>
        </p:nvSpPr>
        <p:spPr>
          <a:xfrm>
            <a:off x="6455722" y="2924944"/>
            <a:ext cx="756084" cy="756084"/>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椭圆 11">
            <a:extLst>
              <a:ext uri="{FF2B5EF4-FFF2-40B4-BE49-F238E27FC236}">
                <a16:creationId xmlns:a16="http://schemas.microsoft.com/office/drawing/2014/main" id="{68FD8202-36BE-44DF-8152-88F5AB69E2BD}"/>
              </a:ext>
            </a:extLst>
          </p:cNvPr>
          <p:cNvSpPr/>
          <p:nvPr/>
        </p:nvSpPr>
        <p:spPr>
          <a:xfrm>
            <a:off x="4193958" y="3885116"/>
            <a:ext cx="756084" cy="756084"/>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椭圆 12">
            <a:extLst>
              <a:ext uri="{FF2B5EF4-FFF2-40B4-BE49-F238E27FC236}">
                <a16:creationId xmlns:a16="http://schemas.microsoft.com/office/drawing/2014/main" id="{014D3F08-5259-4CB6-BA24-B128561ED0E7}"/>
              </a:ext>
            </a:extLst>
          </p:cNvPr>
          <p:cNvSpPr/>
          <p:nvPr/>
        </p:nvSpPr>
        <p:spPr>
          <a:xfrm>
            <a:off x="5328084" y="1340768"/>
            <a:ext cx="756084" cy="756084"/>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椭圆 13">
            <a:extLst>
              <a:ext uri="{FF2B5EF4-FFF2-40B4-BE49-F238E27FC236}">
                <a16:creationId xmlns:a16="http://schemas.microsoft.com/office/drawing/2014/main" id="{7A6BC109-0C4C-447F-A37C-0EFA7A4F28B3}"/>
              </a:ext>
            </a:extLst>
          </p:cNvPr>
          <p:cNvSpPr/>
          <p:nvPr/>
        </p:nvSpPr>
        <p:spPr>
          <a:xfrm>
            <a:off x="1979712" y="2924944"/>
            <a:ext cx="756084" cy="756084"/>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2781836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3200" dirty="0">
                <a:latin typeface="楷体" panose="02010609060101010101" pitchFamily="49" charset="-122"/>
                <a:ea typeface="楷体" panose="02010609060101010101" pitchFamily="49" charset="-122"/>
                <a:cs typeface="Arial" panose="020B0604020202020204" pitchFamily="34" charset="0"/>
              </a:rPr>
              <a:t>成粒过程</a:t>
            </a:r>
          </a:p>
        </p:txBody>
      </p:sp>
      <p:sp>
        <p:nvSpPr>
          <p:cNvPr id="9" name="对角圆角矩形 8"/>
          <p:cNvSpPr/>
          <p:nvPr/>
        </p:nvSpPr>
        <p:spPr>
          <a:xfrm>
            <a:off x="640024" y="980728"/>
            <a:ext cx="8064896" cy="280831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200000"/>
              </a:lnSpc>
              <a:spcBef>
                <a:spcPts val="600"/>
              </a:spcBef>
              <a:buClr>
                <a:srgbClr val="002060"/>
              </a:buClr>
              <a:buFont typeface="Wingdings" panose="05000000000000000000" pitchFamily="2" charset="2"/>
              <a:buChar char="u"/>
            </a:pPr>
            <a:r>
              <a:rPr lang="zh-CN" altLang="en-US" sz="3600" dirty="0">
                <a:solidFill>
                  <a:schemeClr val="tx1"/>
                </a:solidFill>
                <a:latin typeface="楷体" panose="02010609060101010101" pitchFamily="49" charset="-122"/>
                <a:ea typeface="楷体" panose="02010609060101010101" pitchFamily="49" charset="-122"/>
              </a:rPr>
              <a:t>均相</a:t>
            </a:r>
            <a:r>
              <a:rPr lang="zh-CN" altLang="en-US" sz="3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珠状聚合</a:t>
            </a:r>
            <a:endParaRPr lang="en-US" altLang="zh-CN" sz="3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marL="457200" indent="-457200">
              <a:lnSpc>
                <a:spcPct val="200000"/>
              </a:lnSpc>
              <a:spcBef>
                <a:spcPts val="600"/>
              </a:spcBef>
              <a:buClr>
                <a:srgbClr val="002060"/>
              </a:buClr>
              <a:buFont typeface="Wingdings" panose="05000000000000000000" pitchFamily="2" charset="2"/>
              <a:buChar char="u"/>
            </a:pPr>
            <a:r>
              <a:rPr lang="zh-CN" altLang="en-US" sz="3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非均相→ 粉状聚合</a:t>
            </a:r>
            <a:endParaRPr lang="en-US" altLang="zh-CN" sz="3600" dirty="0">
              <a:solidFill>
                <a:schemeClr val="tx1"/>
              </a:solidFill>
              <a:latin typeface="楷体" panose="02010609060101010101" pitchFamily="49" charset="-122"/>
              <a:ea typeface="楷体" panose="02010609060101010101" pitchFamily="49" charset="-122"/>
            </a:endParaRPr>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25850" r="25670"/>
          <a:stretch/>
        </p:blipFill>
        <p:spPr>
          <a:xfrm>
            <a:off x="5666065" y="967454"/>
            <a:ext cx="3082692" cy="4765802"/>
          </a:xfrm>
          <a:prstGeom prst="rect">
            <a:avLst/>
          </a:prstGeom>
        </p:spPr>
      </p:pic>
      <p:pic>
        <p:nvPicPr>
          <p:cNvPr id="4" name="图片 3"/>
          <p:cNvPicPr>
            <a:picLocks noChangeAspect="1"/>
          </p:cNvPicPr>
          <p:nvPr/>
        </p:nvPicPr>
        <p:blipFill rotWithShape="1">
          <a:blip r:embed="rId4">
            <a:extLst>
              <a:ext uri="{28A0092B-C50C-407E-A947-70E740481C1C}">
                <a14:useLocalDpi xmlns:a14="http://schemas.microsoft.com/office/drawing/2010/main" val="0"/>
              </a:ext>
            </a:extLst>
          </a:blip>
          <a:srcRect l="17582" t="9366" r="18487" b="9366"/>
          <a:stretch/>
        </p:blipFill>
        <p:spPr>
          <a:xfrm>
            <a:off x="2051720" y="3350355"/>
            <a:ext cx="3096344" cy="3328570"/>
          </a:xfrm>
          <a:prstGeom prst="rect">
            <a:avLst/>
          </a:prstGeom>
        </p:spPr>
      </p:pic>
    </p:spTree>
    <p:extLst>
      <p:ext uri="{BB962C8B-B14F-4D97-AF65-F5344CB8AC3E}">
        <p14:creationId xmlns:p14="http://schemas.microsoft.com/office/powerpoint/2010/main" val="1134465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3200" dirty="0">
                <a:latin typeface="楷体" panose="02010609060101010101" pitchFamily="49" charset="-122"/>
                <a:ea typeface="楷体" panose="02010609060101010101" pitchFamily="49" charset="-122"/>
                <a:cs typeface="Arial" panose="020B0604020202020204" pitchFamily="34" charset="0"/>
              </a:rPr>
              <a:t>成粒过程</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0"/>
              </a:spcBef>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若形成的聚合物能溶解于自己的单体中，反应始终为一相，则属于</a:t>
            </a:r>
            <a:r>
              <a:rPr lang="zh-CN" altLang="en-US" sz="3200" dirty="0">
                <a:solidFill>
                  <a:srgbClr val="FF0000"/>
                </a:solidFill>
                <a:latin typeface="楷体" panose="02010609060101010101" pitchFamily="49" charset="-122"/>
                <a:ea typeface="楷体" panose="02010609060101010101" pitchFamily="49" charset="-122"/>
              </a:rPr>
              <a:t>均相反应</a:t>
            </a:r>
            <a:r>
              <a:rPr lang="zh-CN" altLang="en-US" sz="3200" dirty="0">
                <a:solidFill>
                  <a:schemeClr val="tx1"/>
                </a:solidFill>
                <a:latin typeface="楷体" panose="02010609060101010101" pitchFamily="49" charset="-122"/>
                <a:ea typeface="楷体" panose="02010609060101010101" pitchFamily="49" charset="-122"/>
              </a:rPr>
              <a:t>；其最终产物为</a:t>
            </a:r>
            <a:r>
              <a:rPr lang="zh-CN" altLang="en-US" sz="3200" dirty="0">
                <a:solidFill>
                  <a:srgbClr val="FF0000"/>
                </a:solidFill>
                <a:latin typeface="楷体" panose="02010609060101010101" pitchFamily="49" charset="-122"/>
                <a:ea typeface="楷体" panose="02010609060101010101" pitchFamily="49" charset="-122"/>
              </a:rPr>
              <a:t>透明</a:t>
            </a:r>
            <a:r>
              <a:rPr lang="zh-CN" altLang="en-US" sz="3200" dirty="0">
                <a:solidFill>
                  <a:schemeClr val="tx1"/>
                </a:solidFill>
                <a:latin typeface="楷体" panose="02010609060101010101" pitchFamily="49" charset="-122"/>
                <a:ea typeface="楷体" panose="02010609060101010101" pitchFamily="49" charset="-122"/>
              </a:rPr>
              <a:t>、圆滑、坚硬的小圆珠，如苯乙烯、甲基丙烯酸甲酯等悬浮聚合反应，因此这种悬浮聚合也称“</a:t>
            </a:r>
            <a:r>
              <a:rPr lang="zh-CN" altLang="en-US" sz="3200" dirty="0">
                <a:solidFill>
                  <a:srgbClr val="FF0000"/>
                </a:solidFill>
                <a:latin typeface="楷体" panose="02010609060101010101" pitchFamily="49" charset="-122"/>
                <a:ea typeface="楷体" panose="02010609060101010101" pitchFamily="49" charset="-122"/>
              </a:rPr>
              <a:t>珠状聚合</a:t>
            </a:r>
            <a:r>
              <a:rPr lang="zh-CN" altLang="en-US" sz="3200" dirty="0">
                <a:solidFill>
                  <a:schemeClr val="tx1"/>
                </a:solidFill>
                <a:latin typeface="楷体" panose="02010609060101010101" pitchFamily="49" charset="-122"/>
                <a:ea typeface="楷体" panose="02010609060101010101" pitchFamily="49" charset="-122"/>
              </a:rPr>
              <a:t>”。</a:t>
            </a:r>
            <a:endParaRPr lang="en-US" altLang="zh-CN" sz="3200" dirty="0">
              <a:solidFill>
                <a:schemeClr val="tx1"/>
              </a:solidFill>
              <a:latin typeface="楷体" panose="02010609060101010101" pitchFamily="49" charset="-122"/>
              <a:ea typeface="楷体" panose="02010609060101010101" pitchFamily="49" charset="-122"/>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17582" t="9366" r="18487" b="9366"/>
          <a:stretch/>
        </p:blipFill>
        <p:spPr>
          <a:xfrm>
            <a:off x="5652120" y="3717032"/>
            <a:ext cx="2448272" cy="2631893"/>
          </a:xfrm>
          <a:prstGeom prst="rect">
            <a:avLst/>
          </a:prstGeom>
        </p:spPr>
      </p:pic>
    </p:spTree>
    <p:extLst>
      <p:ext uri="{BB962C8B-B14F-4D97-AF65-F5344CB8AC3E}">
        <p14:creationId xmlns:p14="http://schemas.microsoft.com/office/powerpoint/2010/main" val="16454740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3200" dirty="0">
                <a:latin typeface="楷体" panose="02010609060101010101" pitchFamily="49" charset="-122"/>
                <a:ea typeface="楷体" panose="02010609060101010101" pitchFamily="49" charset="-122"/>
                <a:cs typeface="Arial" panose="020B0604020202020204" pitchFamily="34" charset="0"/>
              </a:rPr>
              <a:t>成粒过程</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若形成的产物不溶于自己的单体中，在每个小液滴内，一生成聚合物就发生沉淀，而形成液相单体和固相聚合物两相，则属于</a:t>
            </a:r>
            <a:r>
              <a:rPr lang="zh-CN" altLang="en-US" sz="3200" dirty="0">
                <a:solidFill>
                  <a:srgbClr val="FF0000"/>
                </a:solidFill>
                <a:latin typeface="楷体" panose="02010609060101010101" pitchFamily="49" charset="-122"/>
                <a:ea typeface="楷体" panose="02010609060101010101" pitchFamily="49" charset="-122"/>
              </a:rPr>
              <a:t>非均相聚合反应</a:t>
            </a:r>
            <a:r>
              <a:rPr lang="zh-CN" altLang="en-US" sz="3200" dirty="0">
                <a:solidFill>
                  <a:schemeClr val="tx1"/>
                </a:solidFill>
                <a:latin typeface="楷体" panose="02010609060101010101" pitchFamily="49" charset="-122"/>
                <a:ea typeface="楷体" panose="02010609060101010101" pitchFamily="49" charset="-122"/>
              </a:rPr>
              <a:t>；最终产物为</a:t>
            </a:r>
            <a:r>
              <a:rPr lang="zh-CN" altLang="en-US" sz="3200" dirty="0">
                <a:solidFill>
                  <a:srgbClr val="FF0000"/>
                </a:solidFill>
                <a:latin typeface="楷体" panose="02010609060101010101" pitchFamily="49" charset="-122"/>
                <a:ea typeface="楷体" panose="02010609060101010101" pitchFamily="49" charset="-122"/>
              </a:rPr>
              <a:t>不透明</a:t>
            </a:r>
            <a:r>
              <a:rPr lang="zh-CN" altLang="en-US" sz="3200" dirty="0">
                <a:solidFill>
                  <a:schemeClr val="tx1"/>
                </a:solidFill>
                <a:latin typeface="楷体" panose="02010609060101010101" pitchFamily="49" charset="-122"/>
                <a:ea typeface="楷体" panose="02010609060101010101" pitchFamily="49" charset="-122"/>
              </a:rPr>
              <a:t>，外形不规整的粉状小粒子，如氯乙烯悬浮聚合就是典型的例子，因此也称这种聚合为“</a:t>
            </a:r>
            <a:r>
              <a:rPr lang="zh-CN" altLang="en-US" sz="3200" dirty="0">
                <a:solidFill>
                  <a:srgbClr val="FF0000"/>
                </a:solidFill>
                <a:latin typeface="楷体" panose="02010609060101010101" pitchFamily="49" charset="-122"/>
                <a:ea typeface="楷体" panose="02010609060101010101" pitchFamily="49" charset="-122"/>
              </a:rPr>
              <a:t>粉状聚合</a:t>
            </a:r>
            <a:r>
              <a:rPr lang="zh-CN" altLang="en-US" sz="3200" dirty="0">
                <a:solidFill>
                  <a:schemeClr val="tx1"/>
                </a:solidFill>
                <a:latin typeface="楷体" panose="02010609060101010101" pitchFamily="49" charset="-122"/>
                <a:ea typeface="楷体" panose="02010609060101010101" pitchFamily="49" charset="-122"/>
              </a:rPr>
              <a:t>”。</a:t>
            </a: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25850" r="25670"/>
          <a:stretch/>
        </p:blipFill>
        <p:spPr>
          <a:xfrm>
            <a:off x="5652119" y="4581128"/>
            <a:ext cx="1257589" cy="1944216"/>
          </a:xfrm>
          <a:prstGeom prst="rect">
            <a:avLst/>
          </a:prstGeom>
        </p:spPr>
      </p:pic>
    </p:spTree>
    <p:extLst>
      <p:ext uri="{BB962C8B-B14F-4D97-AF65-F5344CB8AC3E}">
        <p14:creationId xmlns:p14="http://schemas.microsoft.com/office/powerpoint/2010/main" val="30053120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351049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3200" dirty="0">
                <a:latin typeface="楷体" panose="02010609060101010101" pitchFamily="49" charset="-122"/>
                <a:ea typeface="楷体" panose="02010609060101010101" pitchFamily="49" charset="-122"/>
                <a:cs typeface="Arial" panose="020B0604020202020204" pitchFamily="34" charset="0"/>
              </a:rPr>
              <a:t>均相成粒</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a:spcBef>
                <a:spcPts val="600"/>
              </a:spcBef>
              <a:spcAft>
                <a:spcPts val="600"/>
              </a:spcAft>
              <a:buClr>
                <a:srgbClr val="002060"/>
              </a:buClr>
            </a:pPr>
            <a:r>
              <a:rPr lang="zh-CN" altLang="en-US" sz="3200" dirty="0">
                <a:solidFill>
                  <a:schemeClr val="tx1"/>
                </a:solidFill>
                <a:latin typeface="楷体" panose="02010609060101010101" pitchFamily="49" charset="-122"/>
                <a:ea typeface="楷体" panose="02010609060101010101" pitchFamily="49" charset="-122"/>
              </a:rPr>
              <a:t>均相粒子的形成过程基本上分为三个阶段：</a:t>
            </a:r>
          </a:p>
          <a:p>
            <a:pPr marL="457200" indent="-457200">
              <a:spcBef>
                <a:spcPts val="600"/>
              </a:spcBef>
              <a:spcAft>
                <a:spcPts val="600"/>
              </a:spcAft>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前提：聚合物溶解于单体之中</a:t>
            </a:r>
          </a:p>
          <a:p>
            <a:pPr marL="457200" indent="-457200">
              <a:spcBef>
                <a:spcPts val="600"/>
              </a:spcBef>
              <a:spcAft>
                <a:spcPts val="600"/>
              </a:spcAft>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聚合</a:t>
            </a:r>
            <a:r>
              <a:rPr lang="zh-CN" altLang="en-US" sz="3200" dirty="0">
                <a:solidFill>
                  <a:srgbClr val="FF0000"/>
                </a:solidFill>
                <a:latin typeface="楷体" panose="02010609060101010101" pitchFamily="49" charset="-122"/>
                <a:ea typeface="楷体" panose="02010609060101010101" pitchFamily="49" charset="-122"/>
              </a:rPr>
              <a:t>初期</a:t>
            </a:r>
            <a:r>
              <a:rPr lang="zh-CN" altLang="en-US" sz="3200" dirty="0">
                <a:solidFill>
                  <a:schemeClr val="tx1"/>
                </a:solidFill>
                <a:latin typeface="楷体" panose="02010609060101010101" pitchFamily="49" charset="-122"/>
                <a:ea typeface="楷体" panose="02010609060101010101" pitchFamily="49" charset="-122"/>
              </a:rPr>
              <a:t>：</a:t>
            </a:r>
            <a:r>
              <a:rPr lang="en-US" altLang="zh-CN" sz="3200" dirty="0">
                <a:solidFill>
                  <a:schemeClr val="tx1"/>
                </a:solidFill>
                <a:latin typeface="楷体" panose="02010609060101010101" pitchFamily="49" charset="-122"/>
                <a:ea typeface="楷体" panose="02010609060101010101" pitchFamily="49" charset="-122"/>
              </a:rPr>
              <a:t>0.5</a:t>
            </a:r>
            <a:r>
              <a:rPr lang="zh-CN" altLang="en-US" sz="3200" dirty="0">
                <a:solidFill>
                  <a:schemeClr val="tx1"/>
                </a:solidFill>
                <a:latin typeface="楷体" panose="02010609060101010101" pitchFamily="49" charset="-122"/>
                <a:ea typeface="楷体" panose="02010609060101010101" pitchFamily="49" charset="-122"/>
              </a:rPr>
              <a:t>～</a:t>
            </a:r>
            <a:r>
              <a:rPr lang="en-US" altLang="zh-CN" sz="3200" dirty="0">
                <a:solidFill>
                  <a:schemeClr val="tx1"/>
                </a:solidFill>
                <a:latin typeface="楷体" panose="02010609060101010101" pitchFamily="49" charset="-122"/>
                <a:ea typeface="楷体" panose="02010609060101010101" pitchFamily="49" charset="-122"/>
              </a:rPr>
              <a:t>5mm</a:t>
            </a:r>
            <a:r>
              <a:rPr lang="zh-CN" altLang="en-US" sz="3200" dirty="0">
                <a:solidFill>
                  <a:schemeClr val="tx1"/>
                </a:solidFill>
                <a:latin typeface="楷体" panose="02010609060101010101" pitchFamily="49" charset="-122"/>
                <a:ea typeface="楷体" panose="02010609060101010101" pitchFamily="49" charset="-122"/>
              </a:rPr>
              <a:t>液滴，引发剂在小液滴内分散，引发聚合，转化率＜</a:t>
            </a:r>
            <a:r>
              <a:rPr lang="en-US" altLang="zh-CN" sz="3200" dirty="0">
                <a:solidFill>
                  <a:schemeClr val="tx1"/>
                </a:solidFill>
                <a:latin typeface="楷体" panose="02010609060101010101" pitchFamily="49" charset="-122"/>
                <a:ea typeface="楷体" panose="02010609060101010101" pitchFamily="49" charset="-122"/>
              </a:rPr>
              <a:t>20%</a:t>
            </a:r>
            <a:r>
              <a:rPr lang="zh-CN" altLang="en-US" sz="3200" dirty="0">
                <a:solidFill>
                  <a:schemeClr val="tx1"/>
                </a:solidFill>
                <a:latin typeface="楷体" panose="02010609060101010101" pitchFamily="49" charset="-122"/>
                <a:ea typeface="楷体" panose="02010609060101010101" pitchFamily="49" charset="-122"/>
              </a:rPr>
              <a:t>。</a:t>
            </a:r>
          </a:p>
          <a:p>
            <a:pPr marL="457200" indent="-457200">
              <a:spcBef>
                <a:spcPts val="600"/>
              </a:spcBef>
              <a:spcAft>
                <a:spcPts val="600"/>
              </a:spcAft>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聚合</a:t>
            </a:r>
            <a:r>
              <a:rPr lang="zh-CN" altLang="en-US" sz="3200" dirty="0">
                <a:solidFill>
                  <a:srgbClr val="FF0000"/>
                </a:solidFill>
                <a:latin typeface="楷体" panose="02010609060101010101" pitchFamily="49" charset="-122"/>
                <a:ea typeface="楷体" panose="02010609060101010101" pitchFamily="49" charset="-122"/>
              </a:rPr>
              <a:t>中期</a:t>
            </a:r>
            <a:r>
              <a:rPr lang="zh-CN" altLang="en-US" sz="3200" dirty="0">
                <a:solidFill>
                  <a:schemeClr val="tx1"/>
                </a:solidFill>
                <a:latin typeface="楷体" panose="02010609060101010101" pitchFamily="49" charset="-122"/>
                <a:ea typeface="楷体" panose="02010609060101010101" pitchFamily="49" charset="-122"/>
              </a:rPr>
              <a:t>：转化率</a:t>
            </a:r>
            <a:r>
              <a:rPr lang="en-US" altLang="zh-CN" sz="3200" dirty="0">
                <a:solidFill>
                  <a:schemeClr val="tx1"/>
                </a:solidFill>
                <a:latin typeface="楷体" panose="02010609060101010101" pitchFamily="49" charset="-122"/>
                <a:ea typeface="楷体" panose="02010609060101010101" pitchFamily="49" charset="-122"/>
              </a:rPr>
              <a:t>20%-70%</a:t>
            </a:r>
            <a:r>
              <a:rPr lang="zh-CN" altLang="en-US" sz="3200" dirty="0">
                <a:solidFill>
                  <a:schemeClr val="tx1"/>
                </a:solidFill>
                <a:latin typeface="楷体" panose="02010609060101010101" pitchFamily="49" charset="-122"/>
                <a:ea typeface="楷体" panose="02010609060101010101" pitchFamily="49" charset="-122"/>
              </a:rPr>
              <a:t>，聚合物溶于单体，液滴内为均相，发黏。</a:t>
            </a:r>
          </a:p>
          <a:p>
            <a:pPr marL="457200" indent="-457200">
              <a:spcBef>
                <a:spcPts val="600"/>
              </a:spcBef>
              <a:spcAft>
                <a:spcPts val="600"/>
              </a:spcAft>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聚合</a:t>
            </a:r>
            <a:r>
              <a:rPr lang="zh-CN" altLang="en-US" sz="3200" dirty="0">
                <a:solidFill>
                  <a:srgbClr val="FF0000"/>
                </a:solidFill>
                <a:latin typeface="楷体" panose="02010609060101010101" pitchFamily="49" charset="-122"/>
                <a:ea typeface="楷体" panose="02010609060101010101" pitchFamily="49" charset="-122"/>
              </a:rPr>
              <a:t>后期</a:t>
            </a:r>
            <a:r>
              <a:rPr lang="zh-CN" altLang="en-US" sz="3200" dirty="0">
                <a:solidFill>
                  <a:schemeClr val="tx1"/>
                </a:solidFill>
                <a:latin typeface="楷体" panose="02010609060101010101" pitchFamily="49" charset="-122"/>
                <a:ea typeface="楷体" panose="02010609060101010101" pitchFamily="49" charset="-122"/>
              </a:rPr>
              <a:t>：转化率达</a:t>
            </a:r>
            <a:r>
              <a:rPr lang="en-US" altLang="zh-CN" sz="3200" dirty="0">
                <a:solidFill>
                  <a:schemeClr val="tx1"/>
                </a:solidFill>
                <a:latin typeface="楷体" panose="02010609060101010101" pitchFamily="49" charset="-122"/>
                <a:ea typeface="楷体" panose="02010609060101010101" pitchFamily="49" charset="-122"/>
              </a:rPr>
              <a:t>80%</a:t>
            </a:r>
            <a:r>
              <a:rPr lang="zh-CN" altLang="en-US" sz="3200" dirty="0">
                <a:solidFill>
                  <a:schemeClr val="tx1"/>
                </a:solidFill>
                <a:latin typeface="楷体" panose="02010609060101010101" pitchFamily="49" charset="-122"/>
                <a:ea typeface="楷体" panose="02010609060101010101" pitchFamily="49" charset="-122"/>
              </a:rPr>
              <a:t>，体积更小，体系由液相全部转变为固相。</a:t>
            </a:r>
          </a:p>
        </p:txBody>
      </p:sp>
    </p:spTree>
    <p:extLst>
      <p:ext uri="{BB962C8B-B14F-4D97-AF65-F5344CB8AC3E}">
        <p14:creationId xmlns:p14="http://schemas.microsoft.com/office/powerpoint/2010/main" val="31023938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3270999"/>
            <a:ext cx="8397305" cy="1310129"/>
          </a:xfrm>
          <a:prstGeom prst="rect">
            <a:avLst/>
          </a:prstGeom>
        </p:spPr>
      </p:pic>
      <p:sp>
        <p:nvSpPr>
          <p:cNvPr id="3" name="矩形 2"/>
          <p:cNvSpPr/>
          <p:nvPr/>
        </p:nvSpPr>
        <p:spPr>
          <a:xfrm>
            <a:off x="7452320" y="4667121"/>
            <a:ext cx="1944216" cy="954107"/>
          </a:xfrm>
          <a:prstGeom prst="rect">
            <a:avLst/>
          </a:prstGeom>
        </p:spPr>
        <p:txBody>
          <a:bodyPr wrap="square">
            <a:spAutoFit/>
          </a:bodyPr>
          <a:lstStyle/>
          <a:p>
            <a:r>
              <a:rPr lang="zh-CN" altLang="en-US" sz="2800" dirty="0">
                <a:latin typeface="楷体" panose="02010609060101010101" pitchFamily="49" charset="-122"/>
                <a:ea typeface="楷体" panose="02010609060101010101" pitchFamily="49" charset="-122"/>
              </a:rPr>
              <a:t>均匀坚硬</a:t>
            </a:r>
          </a:p>
          <a:p>
            <a:r>
              <a:rPr lang="zh-CN" altLang="en-US" sz="2800" dirty="0">
                <a:latin typeface="楷体" panose="02010609060101010101" pitchFamily="49" charset="-122"/>
                <a:ea typeface="楷体" panose="02010609060101010101" pitchFamily="49" charset="-122"/>
              </a:rPr>
              <a:t>透明粒子</a:t>
            </a:r>
          </a:p>
        </p:txBody>
      </p:sp>
      <p:sp>
        <p:nvSpPr>
          <p:cNvPr id="4" name="矩形 3"/>
          <p:cNvSpPr/>
          <p:nvPr/>
        </p:nvSpPr>
        <p:spPr>
          <a:xfrm>
            <a:off x="188166" y="4712027"/>
            <a:ext cx="1800493" cy="523220"/>
          </a:xfrm>
          <a:prstGeom prst="rect">
            <a:avLst/>
          </a:prstGeom>
        </p:spPr>
        <p:txBody>
          <a:bodyPr wrap="none">
            <a:spAutoFit/>
          </a:bodyPr>
          <a:lstStyle/>
          <a:p>
            <a:r>
              <a:rPr lang="zh-CN" altLang="en-US" sz="2800" dirty="0">
                <a:latin typeface="楷体" panose="02010609060101010101" pitchFamily="49" charset="-122"/>
                <a:ea typeface="楷体" panose="02010609060101010101" pitchFamily="49" charset="-122"/>
              </a:rPr>
              <a:t>单体液滴 </a:t>
            </a:r>
          </a:p>
        </p:txBody>
      </p:sp>
      <p:sp>
        <p:nvSpPr>
          <p:cNvPr id="5" name="矩形 4"/>
          <p:cNvSpPr/>
          <p:nvPr/>
        </p:nvSpPr>
        <p:spPr>
          <a:xfrm>
            <a:off x="1764317" y="4712027"/>
            <a:ext cx="1800493" cy="523220"/>
          </a:xfrm>
          <a:prstGeom prst="rect">
            <a:avLst/>
          </a:prstGeom>
        </p:spPr>
        <p:txBody>
          <a:bodyPr wrap="none">
            <a:spAutoFit/>
          </a:bodyPr>
          <a:lstStyle/>
          <a:p>
            <a:r>
              <a:rPr lang="zh-CN" altLang="en-US" sz="2800" dirty="0">
                <a:latin typeface="楷体" panose="02010609060101010101" pitchFamily="49" charset="-122"/>
                <a:ea typeface="楷体" panose="02010609060101010101" pitchFamily="49" charset="-122"/>
              </a:rPr>
              <a:t>聚合初期 </a:t>
            </a:r>
          </a:p>
        </p:txBody>
      </p:sp>
      <p:sp>
        <p:nvSpPr>
          <p:cNvPr id="6" name="矩形 5"/>
          <p:cNvSpPr/>
          <p:nvPr/>
        </p:nvSpPr>
        <p:spPr>
          <a:xfrm>
            <a:off x="2625291" y="4730473"/>
            <a:ext cx="3416320" cy="954107"/>
          </a:xfrm>
          <a:prstGeom prst="rect">
            <a:avLst/>
          </a:prstGeom>
        </p:spPr>
        <p:txBody>
          <a:bodyPr wrap="none">
            <a:spAutoFit/>
          </a:bodyPr>
          <a:lstStyle/>
          <a:p>
            <a:pPr algn="ctr"/>
            <a:r>
              <a:rPr lang="zh-CN" altLang="en-US" sz="2800" dirty="0">
                <a:latin typeface="楷体" panose="02010609060101010101" pitchFamily="49" charset="-122"/>
                <a:ea typeface="楷体" panose="02010609060101010101" pitchFamily="49" charset="-122"/>
              </a:rPr>
              <a:t>聚合中期</a:t>
            </a:r>
            <a:endParaRPr lang="en-US" altLang="zh-CN" sz="2800" dirty="0">
              <a:latin typeface="楷体" panose="02010609060101010101" pitchFamily="49" charset="-122"/>
              <a:ea typeface="楷体" panose="02010609060101010101" pitchFamily="49" charset="-122"/>
            </a:endParaRPr>
          </a:p>
          <a:p>
            <a:pPr algn="ctr"/>
            <a:r>
              <a:rPr lang="zh-CN" altLang="en-US" sz="2800" dirty="0">
                <a:latin typeface="楷体" panose="02010609060101010101" pitchFamily="49" charset="-122"/>
                <a:ea typeface="楷体" panose="02010609060101010101" pitchFamily="49" charset="-122"/>
              </a:rPr>
              <a:t>（转化率20%-70%） </a:t>
            </a:r>
          </a:p>
        </p:txBody>
      </p:sp>
      <p:sp>
        <p:nvSpPr>
          <p:cNvPr id="7" name="右大括号 6"/>
          <p:cNvSpPr/>
          <p:nvPr/>
        </p:nvSpPr>
        <p:spPr>
          <a:xfrm rot="16200000">
            <a:off x="4608006" y="1972699"/>
            <a:ext cx="720080" cy="2232249"/>
          </a:xfrm>
          <a:prstGeom prst="rightBrace">
            <a:avLst>
              <a:gd name="adj1" fmla="val 31007"/>
              <a:gd name="adj2" fmla="val 52485"/>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zh-CN" altLang="en-US"/>
          </a:p>
        </p:txBody>
      </p:sp>
      <p:sp>
        <p:nvSpPr>
          <p:cNvPr id="11" name="矩形 10"/>
          <p:cNvSpPr/>
          <p:nvPr/>
        </p:nvSpPr>
        <p:spPr>
          <a:xfrm>
            <a:off x="3923928" y="972295"/>
            <a:ext cx="2880320" cy="1815882"/>
          </a:xfrm>
          <a:prstGeom prst="rect">
            <a:avLst/>
          </a:prstGeom>
        </p:spPr>
        <p:txBody>
          <a:bodyPr wrap="square">
            <a:spAutoFit/>
          </a:bodyPr>
          <a:lstStyle/>
          <a:p>
            <a:r>
              <a:rPr lang="zh-CN" altLang="en-US" sz="2800" dirty="0">
                <a:latin typeface="微软雅黑" panose="020B0503020204020204" pitchFamily="34" charset="-122"/>
                <a:ea typeface="微软雅黑" panose="020B0503020204020204" pitchFamily="34" charset="-122"/>
              </a:rPr>
              <a:t>自动加速现象</a:t>
            </a:r>
            <a:endParaRPr lang="en-US" altLang="zh-CN" sz="2800" dirty="0">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危险期粘度增大</a:t>
            </a:r>
            <a:endParaRPr lang="en-US" altLang="zh-CN" sz="2800" dirty="0">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放热量最大</a:t>
            </a:r>
            <a:endParaRPr lang="en-US" altLang="zh-CN" sz="2800" dirty="0">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提高温度</a:t>
            </a:r>
          </a:p>
        </p:txBody>
      </p:sp>
      <p:sp>
        <p:nvSpPr>
          <p:cNvPr id="12" name="矩形 11"/>
          <p:cNvSpPr/>
          <p:nvPr/>
        </p:nvSpPr>
        <p:spPr>
          <a:xfrm>
            <a:off x="280499" y="471459"/>
            <a:ext cx="3877985" cy="584775"/>
          </a:xfrm>
          <a:prstGeom prst="rect">
            <a:avLst/>
          </a:prstGeom>
        </p:spPr>
        <p:txBody>
          <a:bodyPr wrap="none">
            <a:spAutoFit/>
          </a:bodyPr>
          <a:lstStyle/>
          <a:p>
            <a:r>
              <a:rPr lang="zh-CN" altLang="en-US" sz="3200" dirty="0">
                <a:latin typeface="楷体" panose="02010609060101010101" pitchFamily="49" charset="-122"/>
                <a:ea typeface="楷体" panose="02010609060101010101" pitchFamily="49" charset="-122"/>
              </a:rPr>
              <a:t>均相粒子形成示意图</a:t>
            </a:r>
          </a:p>
        </p:txBody>
      </p:sp>
    </p:spTree>
    <p:extLst>
      <p:ext uri="{BB962C8B-B14F-4D97-AF65-F5344CB8AC3E}">
        <p14:creationId xmlns:p14="http://schemas.microsoft.com/office/powerpoint/2010/main" val="4122258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2380"/>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3200" dirty="0">
                <a:latin typeface="楷体" panose="02010609060101010101" pitchFamily="49" charset="-122"/>
                <a:ea typeface="楷体" panose="02010609060101010101" pitchFamily="49" charset="-122"/>
                <a:cs typeface="Arial" panose="020B0604020202020204" pitchFamily="34" charset="0"/>
              </a:rPr>
              <a:t>动态成粒过程</a:t>
            </a:r>
          </a:p>
        </p:txBody>
      </p:sp>
      <p:grpSp>
        <p:nvGrpSpPr>
          <p:cNvPr id="2" name="组合 1"/>
          <p:cNvGrpSpPr/>
          <p:nvPr/>
        </p:nvGrpSpPr>
        <p:grpSpPr>
          <a:xfrm>
            <a:off x="2051720" y="918399"/>
            <a:ext cx="6480720" cy="4392488"/>
            <a:chOff x="1952625" y="1275398"/>
            <a:chExt cx="5238750" cy="4307205"/>
          </a:xfrm>
        </p:grpSpPr>
        <p:grpSp>
          <p:nvGrpSpPr>
            <p:cNvPr id="10" name="组合 9"/>
            <p:cNvGrpSpPr/>
            <p:nvPr/>
          </p:nvGrpSpPr>
          <p:grpSpPr>
            <a:xfrm>
              <a:off x="2780653" y="2266633"/>
              <a:ext cx="4377702" cy="1790700"/>
              <a:chOff x="8878" y="0"/>
              <a:chExt cx="4377702" cy="1790700"/>
            </a:xfrm>
          </p:grpSpPr>
          <p:cxnSp>
            <p:nvCxnSpPr>
              <p:cNvPr id="28" name="直接连接符 27"/>
              <p:cNvCxnSpPr/>
              <p:nvPr/>
            </p:nvCxnSpPr>
            <p:spPr>
              <a:xfrm>
                <a:off x="257175" y="1790700"/>
                <a:ext cx="76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1028700" y="0"/>
                <a:ext cx="847725" cy="17907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1866900" y="9525"/>
                <a:ext cx="251968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1" name="弧形 30"/>
              <p:cNvSpPr/>
              <p:nvPr/>
            </p:nvSpPr>
            <p:spPr>
              <a:xfrm rot="5400000">
                <a:off x="61266" y="576005"/>
                <a:ext cx="1162050" cy="1266825"/>
              </a:xfrm>
              <a:prstGeom prst="arc">
                <a:avLst>
                  <a:gd name="adj1" fmla="val 18341714"/>
                  <a:gd name="adj2" fmla="val 0"/>
                </a:avLst>
              </a:prstGeom>
              <a:ln w="38100"/>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2" name="弧形 31"/>
              <p:cNvSpPr/>
              <p:nvPr/>
            </p:nvSpPr>
            <p:spPr>
              <a:xfrm rot="16200000">
                <a:off x="1452562" y="119063"/>
                <a:ext cx="1762125" cy="1543050"/>
              </a:xfrm>
              <a:prstGeom prst="arc">
                <a:avLst>
                  <a:gd name="adj1" fmla="val 18079720"/>
                  <a:gd name="adj2" fmla="val 0"/>
                </a:avLst>
              </a:prstGeom>
              <a:ln w="38100"/>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grpSp>
        <p:cxnSp>
          <p:nvCxnSpPr>
            <p:cNvPr id="11" name="直接连接符 10"/>
            <p:cNvCxnSpPr/>
            <p:nvPr/>
          </p:nvCxnSpPr>
          <p:spPr>
            <a:xfrm>
              <a:off x="2990850" y="1285558"/>
              <a:ext cx="19050" cy="34480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990850" y="4732973"/>
              <a:ext cx="4200525" cy="95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148830" y="1276033"/>
              <a:ext cx="19050" cy="34480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971800" y="1275398"/>
              <a:ext cx="4200525" cy="95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000375" y="2276158"/>
              <a:ext cx="166687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3800475" y="4047808"/>
              <a:ext cx="0" cy="695325"/>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4238625" y="3152458"/>
              <a:ext cx="0" cy="158115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4629150" y="2256473"/>
              <a:ext cx="0" cy="2486025"/>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5058831" y="2256473"/>
              <a:ext cx="0" cy="2486025"/>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0" name="文本框 2"/>
            <p:cNvSpPr txBox="1">
              <a:spLocks noChangeArrowheads="1"/>
            </p:cNvSpPr>
            <p:nvPr/>
          </p:nvSpPr>
          <p:spPr bwMode="auto">
            <a:xfrm>
              <a:off x="3674534" y="4725793"/>
              <a:ext cx="466725" cy="496570"/>
            </a:xfrm>
            <a:prstGeom prst="rect">
              <a:avLst/>
            </a:prstGeom>
            <a:noFill/>
            <a:ln w="9525">
              <a:noFill/>
              <a:miter lim="800000"/>
              <a:headEnd/>
              <a:tailEnd/>
            </a:ln>
          </p:spPr>
          <p:txBody>
            <a:bodyPr rot="0" vert="horz" wrap="square" lIns="91440" tIns="45720" rIns="91440" bIns="45720" anchor="t" anchorCtr="0">
              <a:spAutoFit/>
            </a:bodyPr>
            <a:lstStyle/>
            <a:p>
              <a:pPr algn="just">
                <a:spcAft>
                  <a:spcPts val="0"/>
                </a:spcAft>
              </a:pPr>
              <a:r>
                <a:rPr lang="en-US" sz="1800" i="1" kern="100" dirty="0">
                  <a:effectLst/>
                  <a:latin typeface="Times New Roman" panose="02020603050405020304" pitchFamily="18" charset="0"/>
                  <a:ea typeface="宋体" panose="02010600030101010101" pitchFamily="2" charset="-122"/>
                  <a:cs typeface="Times New Roman" panose="02020603050405020304" pitchFamily="18" charset="0"/>
                </a:rPr>
                <a:t>X*</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1" name="文本框 2"/>
            <p:cNvSpPr txBox="1">
              <a:spLocks noChangeArrowheads="1"/>
            </p:cNvSpPr>
            <p:nvPr/>
          </p:nvSpPr>
          <p:spPr bwMode="auto">
            <a:xfrm>
              <a:off x="4112683" y="4735317"/>
              <a:ext cx="571500" cy="496570"/>
            </a:xfrm>
            <a:prstGeom prst="rect">
              <a:avLst/>
            </a:prstGeom>
            <a:noFill/>
            <a:ln w="9525">
              <a:noFill/>
              <a:miter lim="800000"/>
              <a:headEnd/>
              <a:tailEnd/>
            </a:ln>
          </p:spPr>
          <p:txBody>
            <a:bodyPr rot="0" vert="horz" wrap="square" lIns="91440" tIns="45720" rIns="91440" bIns="45720" anchor="t" anchorCtr="0">
              <a:spAutoFit/>
            </a:bodyPr>
            <a:lstStyle/>
            <a:p>
              <a:pPr algn="just">
                <a:spcAft>
                  <a:spcPts val="0"/>
                </a:spcAft>
              </a:pPr>
              <a:r>
                <a:rPr lang="en-US" sz="1800" i="1" kern="100">
                  <a:effectLst/>
                  <a:latin typeface="Times New Roman" panose="02020603050405020304" pitchFamily="18" charset="0"/>
                  <a:ea typeface="宋体" panose="02010600030101010101" pitchFamily="2" charset="-122"/>
                  <a:cs typeface="Times New Roman" panose="02020603050405020304" pitchFamily="18" charset="0"/>
                </a:rPr>
                <a:t>X</a:t>
              </a:r>
              <a:r>
                <a:rPr lang="en-US" sz="1800" i="1" kern="100" baseline="-25000">
                  <a:effectLst/>
                  <a:latin typeface="Times New Roman" panose="02020603050405020304" pitchFamily="18" charset="0"/>
                  <a:ea typeface="宋体" panose="02010600030101010101" pitchFamily="2" charset="-122"/>
                  <a:cs typeface="Times New Roman" panose="02020603050405020304" pitchFamily="18" charset="0"/>
                </a:rPr>
                <a:t>01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2" name="文本框 2"/>
            <p:cNvSpPr txBox="1">
              <a:spLocks noChangeArrowheads="1"/>
            </p:cNvSpPr>
            <p:nvPr/>
          </p:nvSpPr>
          <p:spPr bwMode="auto">
            <a:xfrm>
              <a:off x="4931833" y="4725793"/>
              <a:ext cx="571500" cy="496570"/>
            </a:xfrm>
            <a:prstGeom prst="rect">
              <a:avLst/>
            </a:prstGeom>
            <a:noFill/>
            <a:ln w="9525">
              <a:noFill/>
              <a:miter lim="800000"/>
              <a:headEnd/>
              <a:tailEnd/>
            </a:ln>
          </p:spPr>
          <p:txBody>
            <a:bodyPr rot="0" vert="horz" wrap="square" lIns="91440" tIns="45720" rIns="91440" bIns="45720" anchor="t" anchorCtr="0">
              <a:spAutoFit/>
            </a:bodyPr>
            <a:lstStyle/>
            <a:p>
              <a:pPr algn="just">
                <a:spcAft>
                  <a:spcPts val="0"/>
                </a:spcAft>
              </a:pPr>
              <a:r>
                <a:rPr lang="en-US" sz="1800" i="1" kern="100">
                  <a:effectLst/>
                  <a:latin typeface="Times New Roman" panose="02020603050405020304" pitchFamily="18" charset="0"/>
                  <a:ea typeface="宋体" panose="02010600030101010101" pitchFamily="2" charset="-122"/>
                  <a:cs typeface="Times New Roman" panose="02020603050405020304" pitchFamily="18" charset="0"/>
                </a:rPr>
                <a:t>X</a:t>
              </a:r>
              <a:r>
                <a:rPr lang="en-US" sz="1800" i="1" kern="100" baseline="-25000">
                  <a:effectLst/>
                  <a:latin typeface="Times New Roman" panose="02020603050405020304" pitchFamily="18" charset="0"/>
                  <a:ea typeface="宋体" panose="02010600030101010101" pitchFamily="2" charset="-122"/>
                  <a:cs typeface="Times New Roman" panose="02020603050405020304" pitchFamily="18" charset="0"/>
                </a:rPr>
                <a:t>02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3" name="文本框 2"/>
            <p:cNvSpPr txBox="1">
              <a:spLocks noChangeArrowheads="1"/>
            </p:cNvSpPr>
            <p:nvPr/>
          </p:nvSpPr>
          <p:spPr bwMode="auto">
            <a:xfrm>
              <a:off x="4503207" y="4735317"/>
              <a:ext cx="571500" cy="496570"/>
            </a:xfrm>
            <a:prstGeom prst="rect">
              <a:avLst/>
            </a:prstGeom>
            <a:noFill/>
            <a:ln w="9525">
              <a:noFill/>
              <a:miter lim="800000"/>
              <a:headEnd/>
              <a:tailEnd/>
            </a:ln>
          </p:spPr>
          <p:txBody>
            <a:bodyPr rot="0" vert="horz" wrap="square" lIns="91440" tIns="45720" rIns="91440" bIns="45720" anchor="t" anchorCtr="0">
              <a:spAutoFit/>
            </a:bodyPr>
            <a:lstStyle/>
            <a:p>
              <a:pPr algn="just">
                <a:spcAft>
                  <a:spcPts val="0"/>
                </a:spcAft>
              </a:pPr>
              <a:r>
                <a:rPr lang="en-US" sz="1800" i="1" kern="100">
                  <a:effectLst/>
                  <a:latin typeface="Times New Roman" panose="02020603050405020304" pitchFamily="18" charset="0"/>
                  <a:ea typeface="宋体" panose="02010600030101010101" pitchFamily="2" charset="-122"/>
                  <a:cs typeface="Times New Roman" panose="02020603050405020304" pitchFamily="18" charset="0"/>
                </a:rPr>
                <a:t>X**</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4" name="文本框 2"/>
            <p:cNvSpPr txBox="1">
              <a:spLocks noChangeArrowheads="1"/>
            </p:cNvSpPr>
            <p:nvPr/>
          </p:nvSpPr>
          <p:spPr bwMode="auto">
            <a:xfrm>
              <a:off x="2295525" y="1990408"/>
              <a:ext cx="647700" cy="496570"/>
            </a:xfrm>
            <a:prstGeom prst="rect">
              <a:avLst/>
            </a:prstGeom>
            <a:noFill/>
            <a:ln w="9525">
              <a:noFill/>
              <a:miter lim="800000"/>
              <a:headEnd/>
              <a:tailEnd/>
            </a:ln>
          </p:spPr>
          <p:txBody>
            <a:bodyPr rot="0" vert="horz" wrap="square" lIns="91440" tIns="45720" rIns="91440" bIns="45720" anchor="t" anchorCtr="0">
              <a:spAutoFit/>
            </a:bodyPr>
            <a:lstStyle/>
            <a:p>
              <a:pPr algn="just">
                <a:spcAft>
                  <a:spcPts val="0"/>
                </a:spcAft>
              </a:pPr>
              <a:r>
                <a:rPr lang="en-US" sz="1800" i="1" kern="100">
                  <a:effectLst/>
                  <a:latin typeface="Times New Roman" panose="02020603050405020304" pitchFamily="18" charset="0"/>
                  <a:ea typeface="宋体" panose="02010600030101010101" pitchFamily="2" charset="-122"/>
                  <a:cs typeface="Times New Roman" panose="02020603050405020304" pitchFamily="18" charset="0"/>
                </a:rPr>
                <a:t>d</a:t>
              </a:r>
              <a:r>
                <a:rPr lang="en-US" sz="1800" i="1" kern="100" baseline="-25000">
                  <a:effectLst/>
                  <a:latin typeface="Times New Roman" panose="02020603050405020304" pitchFamily="18" charset="0"/>
                  <a:ea typeface="宋体" panose="02010600030101010101" pitchFamily="2" charset="-122"/>
                  <a:cs typeface="Times New Roman" panose="02020603050405020304" pitchFamily="18" charset="0"/>
                </a:rPr>
                <a:t>32,</a:t>
              </a:r>
              <a:r>
                <a:rPr lang="ja-JP" sz="1800" i="1" kern="100" baseline="-25000">
                  <a:effectLst/>
                  <a:latin typeface="Calibri" panose="020F0502020204030204" pitchFamily="34" charset="0"/>
                  <a:ea typeface="宋体" panose="02010600030101010101" pitchFamily="2" charset="-122"/>
                  <a:cs typeface="宋体" panose="02010600030101010101" pitchFamily="2" charset="-122"/>
                </a:rPr>
                <a:t>∽</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5" name="文本框 2"/>
            <p:cNvSpPr txBox="1">
              <a:spLocks noChangeArrowheads="1"/>
            </p:cNvSpPr>
            <p:nvPr/>
          </p:nvSpPr>
          <p:spPr bwMode="auto">
            <a:xfrm>
              <a:off x="2314575" y="3762058"/>
              <a:ext cx="647700" cy="496570"/>
            </a:xfrm>
            <a:prstGeom prst="rect">
              <a:avLst/>
            </a:prstGeom>
            <a:noFill/>
            <a:ln w="9525">
              <a:noFill/>
              <a:miter lim="800000"/>
              <a:headEnd/>
              <a:tailEnd/>
            </a:ln>
          </p:spPr>
          <p:txBody>
            <a:bodyPr rot="0" vert="horz" wrap="square" lIns="91440" tIns="45720" rIns="91440" bIns="45720" anchor="t" anchorCtr="0">
              <a:spAutoFit/>
            </a:bodyPr>
            <a:lstStyle/>
            <a:p>
              <a:pPr algn="just">
                <a:spcAft>
                  <a:spcPts val="0"/>
                </a:spcAft>
              </a:pPr>
              <a:r>
                <a:rPr lang="en-US" sz="1800" i="1" kern="100">
                  <a:effectLst/>
                  <a:latin typeface="Times New Roman" panose="02020603050405020304" pitchFamily="18" charset="0"/>
                  <a:ea typeface="宋体" panose="02010600030101010101" pitchFamily="2" charset="-122"/>
                  <a:cs typeface="Times New Roman" panose="02020603050405020304" pitchFamily="18" charset="0"/>
                </a:rPr>
                <a:t>d</a:t>
              </a:r>
              <a:r>
                <a:rPr lang="en-US" sz="1800" i="1" kern="100" baseline="-25000">
                  <a:effectLst/>
                  <a:latin typeface="Times New Roman" panose="02020603050405020304" pitchFamily="18" charset="0"/>
                  <a:ea typeface="宋体" panose="02010600030101010101" pitchFamily="2" charset="-122"/>
                  <a:cs typeface="Times New Roman" panose="02020603050405020304" pitchFamily="18" charset="0"/>
                </a:rPr>
                <a:t>32,</a:t>
              </a:r>
              <a:r>
                <a:rPr lang="en-US" sz="1800" i="1" kern="100" baseline="-25000">
                  <a:effectLst/>
                  <a:latin typeface="宋体" panose="02010600030101010101" pitchFamily="2" charset="-122"/>
                  <a:ea typeface="宋体" panose="02010600030101010101" pitchFamily="2" charset="-122"/>
                  <a:cs typeface="宋体" panose="02010600030101010101" pitchFamily="2" charset="-122"/>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6" name="文本框 2"/>
            <p:cNvSpPr txBox="1">
              <a:spLocks noChangeArrowheads="1"/>
            </p:cNvSpPr>
            <p:nvPr/>
          </p:nvSpPr>
          <p:spPr bwMode="auto">
            <a:xfrm>
              <a:off x="1952625" y="2561908"/>
              <a:ext cx="588010" cy="1080770"/>
            </a:xfrm>
            <a:prstGeom prst="rect">
              <a:avLst/>
            </a:prstGeom>
            <a:noFill/>
            <a:ln w="9525">
              <a:noFill/>
              <a:miter lim="800000"/>
              <a:headEnd/>
              <a:tailEnd/>
            </a:ln>
          </p:spPr>
          <p:txBody>
            <a:bodyPr rot="0" vert="vert270" wrap="square" lIns="91440" tIns="45720" rIns="91440" bIns="45720" anchor="t" anchorCtr="0">
              <a:spAutoFit/>
            </a:bodyPr>
            <a:lstStyle/>
            <a:p>
              <a:pPr algn="just">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平均粒径</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7" name="文本框 2"/>
            <p:cNvSpPr txBox="1">
              <a:spLocks noChangeArrowheads="1"/>
            </p:cNvSpPr>
            <p:nvPr/>
          </p:nvSpPr>
          <p:spPr bwMode="auto">
            <a:xfrm>
              <a:off x="4333875" y="5086033"/>
              <a:ext cx="1200150" cy="496570"/>
            </a:xfrm>
            <a:prstGeom prst="rect">
              <a:avLst/>
            </a:prstGeom>
            <a:noFill/>
            <a:ln w="9525">
              <a:noFill/>
              <a:miter lim="800000"/>
              <a:headEnd/>
              <a:tailEnd/>
            </a:ln>
          </p:spPr>
          <p:txBody>
            <a:bodyPr rot="0" vert="horz" wrap="square" lIns="91440" tIns="45720" rIns="91440" bIns="45720" anchor="t" anchorCtr="0">
              <a:spAutoFit/>
            </a:bodyPr>
            <a:lstStyle/>
            <a:p>
              <a:pPr algn="just">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转化率</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grpSp>
      <p:sp>
        <p:nvSpPr>
          <p:cNvPr id="3" name="圆角矩形标注 2"/>
          <p:cNvSpPr/>
          <p:nvPr/>
        </p:nvSpPr>
        <p:spPr>
          <a:xfrm>
            <a:off x="416521" y="841341"/>
            <a:ext cx="2498499" cy="856744"/>
          </a:xfrm>
          <a:prstGeom prst="wedgeRoundRectCallout">
            <a:avLst>
              <a:gd name="adj1" fmla="val 31868"/>
              <a:gd name="adj2" fmla="val 66769"/>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rPr>
              <a:t>聚合</a:t>
            </a:r>
            <a:r>
              <a:rPr lang="zh-CN" altLang="en-US" sz="2800" dirty="0">
                <a:solidFill>
                  <a:srgbClr val="FF0000"/>
                </a:solidFill>
                <a:latin typeface="楷体" panose="02010609060101010101" pitchFamily="49" charset="-122"/>
                <a:ea typeface="楷体" panose="02010609060101010101" pitchFamily="49" charset="-122"/>
              </a:rPr>
              <a:t>结束时</a:t>
            </a:r>
            <a:r>
              <a:rPr lang="zh-CN" altLang="en-US" sz="2800" dirty="0">
                <a:latin typeface="楷体" panose="02010609060101010101" pitchFamily="49" charset="-122"/>
                <a:ea typeface="楷体" panose="02010609060101010101" pitchFamily="49" charset="-122"/>
              </a:rPr>
              <a:t>树脂平均粒径</a:t>
            </a:r>
          </a:p>
        </p:txBody>
      </p:sp>
      <p:sp>
        <p:nvSpPr>
          <p:cNvPr id="33" name="圆角矩形标注 32"/>
          <p:cNvSpPr/>
          <p:nvPr/>
        </p:nvSpPr>
        <p:spPr>
          <a:xfrm>
            <a:off x="416521" y="4082441"/>
            <a:ext cx="2498499" cy="1632456"/>
          </a:xfrm>
          <a:prstGeom prst="wedgeRoundRectCallout">
            <a:avLst>
              <a:gd name="adj1" fmla="val 37724"/>
              <a:gd name="adj2" fmla="val -69996"/>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rPr>
              <a:t>聚合</a:t>
            </a:r>
            <a:r>
              <a:rPr lang="zh-CN" altLang="en-US" sz="2800" dirty="0">
                <a:solidFill>
                  <a:srgbClr val="FF0000"/>
                </a:solidFill>
                <a:latin typeface="楷体" panose="02010609060101010101" pitchFamily="49" charset="-122"/>
                <a:ea typeface="楷体" panose="02010609060101010101" pitchFamily="49" charset="-122"/>
              </a:rPr>
              <a:t>开始时</a:t>
            </a:r>
            <a:r>
              <a:rPr lang="zh-CN" altLang="en-US" sz="2800" dirty="0">
                <a:latin typeface="楷体" panose="02010609060101010101" pitchFamily="49" charset="-122"/>
                <a:ea typeface="楷体" panose="02010609060101010101" pitchFamily="49" charset="-122"/>
              </a:rPr>
              <a:t>树脂平均粒径</a:t>
            </a:r>
            <a:endParaRPr lang="en-US" altLang="zh-CN" sz="2800" dirty="0">
              <a:latin typeface="楷体" panose="02010609060101010101" pitchFamily="49" charset="-122"/>
              <a:ea typeface="楷体" panose="02010609060101010101" pitchFamily="49" charset="-122"/>
            </a:endParaRPr>
          </a:p>
          <a:p>
            <a:pPr algn="ctr"/>
            <a:r>
              <a:rPr lang="zh-CN" altLang="en-US" sz="2800" dirty="0">
                <a:latin typeface="楷体" panose="02010609060101010101" pitchFamily="49" charset="-122"/>
                <a:ea typeface="楷体" panose="02010609060101010101" pitchFamily="49" charset="-122"/>
              </a:rPr>
              <a:t>取决于分散</a:t>
            </a:r>
          </a:p>
        </p:txBody>
      </p:sp>
      <p:sp>
        <p:nvSpPr>
          <p:cNvPr id="34" name="圆角矩形标注 33"/>
          <p:cNvSpPr/>
          <p:nvPr/>
        </p:nvSpPr>
        <p:spPr>
          <a:xfrm>
            <a:off x="2779418" y="5134098"/>
            <a:ext cx="2804860" cy="1330689"/>
          </a:xfrm>
          <a:prstGeom prst="wedgeRoundRectCallout">
            <a:avLst>
              <a:gd name="adj1" fmla="val 23449"/>
              <a:gd name="adj2" fmla="val -76999"/>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rPr>
              <a:t>最大聚并转化率</a:t>
            </a:r>
            <a:endParaRPr lang="en-US" altLang="zh-CN" sz="2800" dirty="0">
              <a:latin typeface="楷体" panose="02010609060101010101" pitchFamily="49" charset="-122"/>
              <a:ea typeface="楷体" panose="02010609060101010101" pitchFamily="49" charset="-122"/>
            </a:endParaRPr>
          </a:p>
          <a:p>
            <a:pPr algn="ctr"/>
            <a:r>
              <a:rPr lang="en-US" altLang="zh-CN" sz="2800" dirty="0">
                <a:latin typeface="楷体" panose="02010609060101010101" pitchFamily="49" charset="-122"/>
                <a:ea typeface="楷体" panose="02010609060101010101" pitchFamily="49" charset="-122"/>
              </a:rPr>
              <a:t>PS</a:t>
            </a:r>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30%-50%</a:t>
            </a:r>
          </a:p>
          <a:p>
            <a:pPr algn="ctr"/>
            <a:r>
              <a:rPr lang="en-US" altLang="zh-CN" sz="2800" dirty="0">
                <a:latin typeface="楷体" panose="02010609060101010101" pitchFamily="49" charset="-122"/>
                <a:ea typeface="楷体" panose="02010609060101010101" pitchFamily="49" charset="-122"/>
              </a:rPr>
              <a:t>PMMA</a:t>
            </a:r>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10%-15%</a:t>
            </a:r>
            <a:endParaRPr lang="zh-CN" altLang="en-US" sz="2800" dirty="0">
              <a:latin typeface="楷体" panose="02010609060101010101" pitchFamily="49" charset="-122"/>
              <a:ea typeface="楷体" panose="02010609060101010101" pitchFamily="49" charset="-122"/>
            </a:endParaRPr>
          </a:p>
        </p:txBody>
      </p:sp>
      <p:sp>
        <p:nvSpPr>
          <p:cNvPr id="35" name="圆角矩形标注 34"/>
          <p:cNvSpPr/>
          <p:nvPr/>
        </p:nvSpPr>
        <p:spPr>
          <a:xfrm>
            <a:off x="5759798" y="5107627"/>
            <a:ext cx="2804860" cy="1330689"/>
          </a:xfrm>
          <a:prstGeom prst="wedgeRoundRectCallout">
            <a:avLst>
              <a:gd name="adj1" fmla="val -37405"/>
              <a:gd name="adj2" fmla="val -75167"/>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rPr>
              <a:t>粒径恒定转化率</a:t>
            </a:r>
            <a:endParaRPr lang="en-US" altLang="zh-CN" sz="2800" dirty="0">
              <a:latin typeface="楷体" panose="02010609060101010101" pitchFamily="49" charset="-122"/>
              <a:ea typeface="楷体" panose="02010609060101010101" pitchFamily="49" charset="-122"/>
            </a:endParaRPr>
          </a:p>
          <a:p>
            <a:pPr algn="ctr"/>
            <a:r>
              <a:rPr lang="en-US" altLang="zh-CN" sz="2800" dirty="0">
                <a:latin typeface="楷体" panose="02010609060101010101" pitchFamily="49" charset="-122"/>
                <a:ea typeface="楷体" panose="02010609060101010101" pitchFamily="49" charset="-122"/>
              </a:rPr>
              <a:t>PS</a:t>
            </a:r>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60%-80%</a:t>
            </a:r>
          </a:p>
          <a:p>
            <a:pPr algn="ctr"/>
            <a:r>
              <a:rPr lang="en-US" altLang="zh-CN" sz="2800" dirty="0">
                <a:latin typeface="楷体" panose="02010609060101010101" pitchFamily="49" charset="-122"/>
                <a:ea typeface="楷体" panose="02010609060101010101" pitchFamily="49" charset="-122"/>
              </a:rPr>
              <a:t>PMMA</a:t>
            </a:r>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15%-20%</a:t>
            </a:r>
            <a:endParaRPr lang="zh-CN" altLang="en-US" sz="2800" dirty="0">
              <a:latin typeface="楷体" panose="02010609060101010101" pitchFamily="49" charset="-122"/>
              <a:ea typeface="楷体" panose="02010609060101010101" pitchFamily="49" charset="-122"/>
            </a:endParaRPr>
          </a:p>
        </p:txBody>
      </p:sp>
      <p:sp>
        <p:nvSpPr>
          <p:cNvPr id="4" name="圆角矩形标注 3"/>
          <p:cNvSpPr/>
          <p:nvPr/>
        </p:nvSpPr>
        <p:spPr>
          <a:xfrm>
            <a:off x="4427984" y="332656"/>
            <a:ext cx="3312368" cy="864096"/>
          </a:xfrm>
          <a:prstGeom prst="wedgeRoundRect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400" dirty="0">
                <a:solidFill>
                  <a:srgbClr val="0000FF"/>
                </a:solidFill>
              </a:rPr>
              <a:t>粒子的初始期、增长期、恒定期</a:t>
            </a:r>
          </a:p>
        </p:txBody>
      </p:sp>
    </p:spTree>
    <p:extLst>
      <p:ext uri="{BB962C8B-B14F-4D97-AF65-F5344CB8AC3E}">
        <p14:creationId xmlns:p14="http://schemas.microsoft.com/office/powerpoint/2010/main" val="25395421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3582506" cy="503834"/>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3200" dirty="0">
                <a:latin typeface="楷体" panose="02010609060101010101" pitchFamily="49" charset="-122"/>
                <a:ea typeface="楷体" panose="02010609060101010101" pitchFamily="49" charset="-122"/>
                <a:cs typeface="Arial" panose="020B0604020202020204" pitchFamily="34" charset="0"/>
              </a:rPr>
              <a:t>非均相成粒</a:t>
            </a:r>
          </a:p>
        </p:txBody>
      </p:sp>
      <p:sp>
        <p:nvSpPr>
          <p:cNvPr id="9" name="对角圆角矩形 8"/>
          <p:cNvSpPr/>
          <p:nvPr/>
        </p:nvSpPr>
        <p:spPr>
          <a:xfrm>
            <a:off x="641646" y="1412776"/>
            <a:ext cx="8064896" cy="4464496"/>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150000"/>
              </a:lnSpc>
              <a:spcBef>
                <a:spcPts val="600"/>
              </a:spcBef>
              <a:buClr>
                <a:srgbClr val="002060"/>
              </a:buClr>
              <a:buFont typeface="Wingdings" panose="05000000000000000000" pitchFamily="2" charset="2"/>
              <a:buChar char="u"/>
            </a:pPr>
            <a:r>
              <a:rPr lang="zh-CN" altLang="en-US" sz="3200" b="1" dirty="0">
                <a:solidFill>
                  <a:schemeClr val="tx1"/>
                </a:solidFill>
                <a:latin typeface="楷体" panose="02010609060101010101" pitchFamily="49" charset="-122"/>
                <a:ea typeface="楷体" panose="02010609060101010101" pitchFamily="49" charset="-122"/>
              </a:rPr>
              <a:t>聚氯乙烯</a:t>
            </a:r>
            <a:endParaRPr lang="en-US" altLang="zh-CN" sz="3200" b="1" dirty="0">
              <a:solidFill>
                <a:schemeClr val="tx1"/>
              </a:solidFill>
              <a:latin typeface="楷体" panose="02010609060101010101" pitchFamily="49" charset="-122"/>
              <a:ea typeface="楷体" panose="02010609060101010101" pitchFamily="49" charset="-122"/>
            </a:endParaRPr>
          </a:p>
          <a:p>
            <a:pPr marL="457200" indent="-457200">
              <a:lnSpc>
                <a:spcPct val="150000"/>
              </a:lnSpc>
              <a:spcBef>
                <a:spcPts val="600"/>
              </a:spcBef>
              <a:buClr>
                <a:srgbClr val="002060"/>
              </a:buClr>
              <a:buFont typeface="Wingdings" panose="05000000000000000000" pitchFamily="2" charset="2"/>
              <a:buChar char="u"/>
            </a:pPr>
            <a:r>
              <a:rPr lang="zh-CN" altLang="en-US" sz="3200" b="1" dirty="0">
                <a:solidFill>
                  <a:schemeClr val="tx1"/>
                </a:solidFill>
                <a:latin typeface="楷体" panose="02010609060101010101" pitchFamily="49" charset="-122"/>
                <a:ea typeface="楷体" panose="02010609060101010101" pitchFamily="49" charset="-122"/>
              </a:rPr>
              <a:t>单体液滴或颗粒间聚并，形成</a:t>
            </a:r>
            <a:r>
              <a:rPr lang="zh-CN" altLang="en-US" sz="3200" b="1" dirty="0">
                <a:solidFill>
                  <a:srgbClr val="C00000"/>
                </a:solidFill>
                <a:latin typeface="楷体" panose="02010609060101010101" pitchFamily="49" charset="-122"/>
                <a:ea typeface="楷体" panose="02010609060101010101" pitchFamily="49" charset="-122"/>
              </a:rPr>
              <a:t>宏观层次颗粒，</a:t>
            </a:r>
            <a:r>
              <a:rPr lang="en-US" altLang="zh-CN" sz="3200" b="1" dirty="0">
                <a:solidFill>
                  <a:srgbClr val="C00000"/>
                </a:solidFill>
                <a:latin typeface="楷体" panose="02010609060101010101" pitchFamily="49" charset="-122"/>
                <a:ea typeface="楷体" panose="02010609060101010101" pitchFamily="49" charset="-122"/>
              </a:rPr>
              <a:t>50-150</a:t>
            </a:r>
            <a:r>
              <a:rPr lang="el-GR" altLang="zh-CN" sz="32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μ</a:t>
            </a:r>
            <a:r>
              <a:rPr lang="en-US" altLang="zh-CN" sz="32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m</a:t>
            </a:r>
            <a:endParaRPr lang="en-US" altLang="zh-CN" sz="3200" b="1" dirty="0">
              <a:solidFill>
                <a:srgbClr val="C00000"/>
              </a:solidFill>
              <a:latin typeface="楷体" panose="02010609060101010101" pitchFamily="49" charset="-122"/>
              <a:ea typeface="楷体" panose="02010609060101010101" pitchFamily="49" charset="-122"/>
            </a:endParaRPr>
          </a:p>
          <a:p>
            <a:pPr marL="457200" indent="-457200">
              <a:lnSpc>
                <a:spcPct val="150000"/>
              </a:lnSpc>
              <a:spcBef>
                <a:spcPts val="600"/>
              </a:spcBef>
              <a:buClr>
                <a:srgbClr val="002060"/>
              </a:buClr>
              <a:buFont typeface="Wingdings" panose="05000000000000000000" pitchFamily="2" charset="2"/>
              <a:buChar char="u"/>
            </a:pPr>
            <a:r>
              <a:rPr lang="zh-CN" altLang="en-US" sz="3200" b="1" dirty="0">
                <a:solidFill>
                  <a:schemeClr val="tx1"/>
                </a:solidFill>
                <a:latin typeface="楷体" panose="02010609060101010101" pitchFamily="49" charset="-122"/>
                <a:ea typeface="楷体" panose="02010609060101010101" pitchFamily="49" charset="-122"/>
              </a:rPr>
              <a:t>单体液滴内部形成</a:t>
            </a:r>
            <a:r>
              <a:rPr lang="zh-CN" altLang="en-US" sz="3200" b="1" dirty="0">
                <a:solidFill>
                  <a:srgbClr val="C00000"/>
                </a:solidFill>
                <a:latin typeface="楷体" panose="02010609060101010101" pitchFamily="49" charset="-122"/>
                <a:ea typeface="楷体" panose="02010609060101010101" pitchFamily="49" charset="-122"/>
              </a:rPr>
              <a:t>亚微观、微观层次</a:t>
            </a:r>
            <a:r>
              <a:rPr lang="zh-CN" altLang="en-US" sz="3200" b="1" dirty="0">
                <a:solidFill>
                  <a:schemeClr val="tx1"/>
                </a:solidFill>
                <a:latin typeface="楷体" panose="02010609060101010101" pitchFamily="49" charset="-122"/>
                <a:ea typeface="楷体" panose="02010609060101010101" pitchFamily="49" charset="-122"/>
              </a:rPr>
              <a:t>的各种粒子</a:t>
            </a:r>
          </a:p>
        </p:txBody>
      </p:sp>
    </p:spTree>
    <p:extLst>
      <p:ext uri="{BB962C8B-B14F-4D97-AF65-F5344CB8AC3E}">
        <p14:creationId xmlns:p14="http://schemas.microsoft.com/office/powerpoint/2010/main" val="1856921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3366482" cy="476470"/>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3200" dirty="0">
                <a:latin typeface="楷体" panose="02010609060101010101" pitchFamily="49" charset="-122"/>
                <a:ea typeface="楷体" panose="02010609060101010101" pitchFamily="49" charset="-122"/>
                <a:cs typeface="Arial" panose="020B0604020202020204" pitchFamily="34" charset="0"/>
              </a:rPr>
              <a:t>微观成粒过程</a:t>
            </a:r>
          </a:p>
        </p:txBody>
      </p:sp>
      <p:pic>
        <p:nvPicPr>
          <p:cNvPr id="2" name="图片 1"/>
          <p:cNvPicPr>
            <a:picLocks noChangeAspect="1"/>
          </p:cNvPicPr>
          <p:nvPr/>
        </p:nvPicPr>
        <p:blipFill>
          <a:blip r:embed="rId3"/>
          <a:stretch>
            <a:fillRect/>
          </a:stretch>
        </p:blipFill>
        <p:spPr>
          <a:xfrm>
            <a:off x="1716172" y="1095104"/>
            <a:ext cx="5076564" cy="4392488"/>
          </a:xfrm>
          <a:prstGeom prst="rect">
            <a:avLst/>
          </a:prstGeom>
        </p:spPr>
      </p:pic>
      <p:sp>
        <p:nvSpPr>
          <p:cNvPr id="3" name="流程图: 可选过程 2"/>
          <p:cNvSpPr/>
          <p:nvPr/>
        </p:nvSpPr>
        <p:spPr>
          <a:xfrm>
            <a:off x="1179239" y="5594431"/>
            <a:ext cx="6150429" cy="674886"/>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rPr>
              <a:t>PVC</a:t>
            </a:r>
            <a:r>
              <a:rPr lang="zh-CN" altLang="en-US" sz="2800" dirty="0">
                <a:latin typeface="楷体" panose="02010609060101010101" pitchFamily="49" charset="-122"/>
                <a:ea typeface="楷体" panose="02010609060101010101" pitchFamily="49" charset="-122"/>
              </a:rPr>
              <a:t>颗粒多层次结构组合示意图</a:t>
            </a:r>
          </a:p>
        </p:txBody>
      </p:sp>
      <p:sp>
        <p:nvSpPr>
          <p:cNvPr id="4" name="矩形 3"/>
          <p:cNvSpPr/>
          <p:nvPr/>
        </p:nvSpPr>
        <p:spPr>
          <a:xfrm>
            <a:off x="6686218" y="1320026"/>
            <a:ext cx="1826141" cy="1077218"/>
          </a:xfrm>
          <a:prstGeom prst="rect">
            <a:avLst/>
          </a:prstGeom>
        </p:spPr>
        <p:txBody>
          <a:bodyPr wrap="none">
            <a:spAutoFit/>
          </a:bodyPr>
          <a:lstStyle/>
          <a:p>
            <a:r>
              <a:rPr lang="zh-CN" altLang="en-US" sz="3200" dirty="0">
                <a:latin typeface="楷体" panose="02010609060101010101" pitchFamily="49" charset="-122"/>
                <a:ea typeface="楷体" panose="02010609060101010101" pitchFamily="49" charset="-122"/>
              </a:rPr>
              <a:t>肉眼观察</a:t>
            </a:r>
            <a:endParaRPr lang="en-US" altLang="zh-CN" sz="3200" dirty="0">
              <a:latin typeface="楷体" panose="02010609060101010101" pitchFamily="49" charset="-122"/>
              <a:ea typeface="楷体" panose="02010609060101010101" pitchFamily="49" charset="-122"/>
            </a:endParaRPr>
          </a:p>
          <a:p>
            <a:r>
              <a:rPr lang="en-US" altLang="zh-CN" sz="3200" dirty="0">
                <a:latin typeface="楷体" panose="02010609060101010101" pitchFamily="49" charset="-122"/>
                <a:ea typeface="楷体" panose="02010609060101010101" pitchFamily="49" charset="-122"/>
              </a:rPr>
              <a:t>&gt;0.2mm</a:t>
            </a:r>
            <a:endParaRPr lang="zh-CN" altLang="en-US" sz="3200" dirty="0">
              <a:latin typeface="楷体" panose="02010609060101010101" pitchFamily="49" charset="-122"/>
              <a:ea typeface="楷体" panose="02010609060101010101" pitchFamily="49" charset="-122"/>
            </a:endParaRPr>
          </a:p>
        </p:txBody>
      </p:sp>
      <p:cxnSp>
        <p:nvCxnSpPr>
          <p:cNvPr id="6" name="直接箭头连接符 5"/>
          <p:cNvCxnSpPr/>
          <p:nvPr/>
        </p:nvCxnSpPr>
        <p:spPr>
          <a:xfrm flipH="1">
            <a:off x="6300192" y="1581636"/>
            <a:ext cx="450463" cy="26161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矩形 6"/>
          <p:cNvSpPr/>
          <p:nvPr/>
        </p:nvSpPr>
        <p:spPr>
          <a:xfrm>
            <a:off x="1437521" y="1666375"/>
            <a:ext cx="2236510" cy="1077218"/>
          </a:xfrm>
          <a:prstGeom prst="rect">
            <a:avLst/>
          </a:prstGeom>
        </p:spPr>
        <p:txBody>
          <a:bodyPr wrap="none">
            <a:spAutoFit/>
          </a:bodyPr>
          <a:lstStyle/>
          <a:p>
            <a:r>
              <a:rPr lang="zh-CN" altLang="en-US" sz="3200" dirty="0">
                <a:latin typeface="楷体" panose="02010609060101010101" pitchFamily="49" charset="-122"/>
                <a:ea typeface="楷体" panose="02010609060101010101" pitchFamily="49" charset="-122"/>
              </a:rPr>
              <a:t>显微镜观察</a:t>
            </a:r>
            <a:endParaRPr lang="en-US" altLang="zh-CN" sz="3200" dirty="0">
              <a:latin typeface="楷体" panose="02010609060101010101" pitchFamily="49" charset="-122"/>
              <a:ea typeface="楷体" panose="02010609060101010101" pitchFamily="49" charset="-122"/>
            </a:endParaRPr>
          </a:p>
          <a:p>
            <a:r>
              <a:rPr lang="en-US" altLang="zh-CN" sz="3200" dirty="0">
                <a:latin typeface="楷体" panose="02010609060101010101" pitchFamily="49" charset="-122"/>
                <a:ea typeface="楷体" panose="02010609060101010101" pitchFamily="49" charset="-122"/>
              </a:rPr>
              <a:t>&gt;0.2</a:t>
            </a:r>
            <a:r>
              <a:rPr lang="el-GR" altLang="zh-CN" sz="3200" dirty="0">
                <a:latin typeface="Times New Roman" panose="02020603050405020304" pitchFamily="18" charset="0"/>
                <a:ea typeface="楷体" panose="02010609060101010101" pitchFamily="49" charset="-122"/>
                <a:cs typeface="Times New Roman" panose="02020603050405020304" pitchFamily="18" charset="0"/>
              </a:rPr>
              <a:t>μ</a:t>
            </a:r>
            <a:r>
              <a:rPr lang="en-US" altLang="zh-CN" sz="3200" dirty="0">
                <a:latin typeface="Times New Roman" panose="02020603050405020304" pitchFamily="18" charset="0"/>
                <a:ea typeface="楷体" panose="02010609060101010101" pitchFamily="49" charset="-122"/>
                <a:cs typeface="Times New Roman" panose="02020603050405020304" pitchFamily="18" charset="0"/>
              </a:rPr>
              <a:t>m</a:t>
            </a:r>
            <a:endParaRPr lang="zh-CN" altLang="en-US" sz="3200" dirty="0">
              <a:latin typeface="楷体" panose="02010609060101010101" pitchFamily="49" charset="-122"/>
              <a:ea typeface="楷体" panose="02010609060101010101" pitchFamily="49" charset="-122"/>
            </a:endParaRPr>
          </a:p>
        </p:txBody>
      </p:sp>
      <p:cxnSp>
        <p:nvCxnSpPr>
          <p:cNvPr id="14" name="直接箭头连接符 13"/>
          <p:cNvCxnSpPr/>
          <p:nvPr/>
        </p:nvCxnSpPr>
        <p:spPr>
          <a:xfrm>
            <a:off x="2555776" y="2586932"/>
            <a:ext cx="90105" cy="105106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1" name="矩形 10"/>
          <p:cNvSpPr/>
          <p:nvPr/>
        </p:nvSpPr>
        <p:spPr>
          <a:xfrm>
            <a:off x="6945578" y="4667895"/>
            <a:ext cx="1005403" cy="584775"/>
          </a:xfrm>
          <a:prstGeom prst="rect">
            <a:avLst/>
          </a:prstGeom>
        </p:spPr>
        <p:txBody>
          <a:bodyPr wrap="none">
            <a:spAutoFit/>
          </a:bodyPr>
          <a:lstStyle/>
          <a:p>
            <a:r>
              <a:rPr lang="zh-CN" altLang="en-US" sz="3200" dirty="0">
                <a:latin typeface="楷体" panose="02010609060101010101" pitchFamily="49" charset="-122"/>
                <a:ea typeface="楷体" panose="02010609060101010101" pitchFamily="49" charset="-122"/>
              </a:rPr>
              <a:t>电镜</a:t>
            </a:r>
          </a:p>
        </p:txBody>
      </p:sp>
      <p:cxnSp>
        <p:nvCxnSpPr>
          <p:cNvPr id="17" name="直接箭头连接符 16"/>
          <p:cNvCxnSpPr/>
          <p:nvPr/>
        </p:nvCxnSpPr>
        <p:spPr>
          <a:xfrm flipH="1" flipV="1">
            <a:off x="6426858" y="4827622"/>
            <a:ext cx="518720" cy="9460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1" name="直接箭头连接符 20"/>
          <p:cNvCxnSpPr/>
          <p:nvPr/>
        </p:nvCxnSpPr>
        <p:spPr>
          <a:xfrm>
            <a:off x="3563888" y="2500142"/>
            <a:ext cx="1999307" cy="74251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1197582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3366482" cy="476672"/>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3200" dirty="0">
                <a:solidFill>
                  <a:schemeClr val="tx1"/>
                </a:solidFill>
                <a:latin typeface="楷体" panose="02010609060101010101" pitchFamily="49" charset="-122"/>
                <a:ea typeface="楷体" panose="02010609060101010101" pitchFamily="49" charset="-122"/>
              </a:rPr>
              <a:t>宏观成粒过程</a:t>
            </a:r>
            <a:endParaRPr lang="zh-CN" altLang="en-US" sz="3200" dirty="0">
              <a:latin typeface="楷体" panose="02010609060101010101" pitchFamily="49" charset="-122"/>
              <a:ea typeface="楷体" panose="02010609060101010101" pitchFamily="49" charset="-122"/>
              <a:cs typeface="Arial" panose="020B0604020202020204" pitchFamily="34" charset="0"/>
            </a:endParaRPr>
          </a:p>
        </p:txBody>
      </p:sp>
      <p:pic>
        <p:nvPicPr>
          <p:cNvPr id="5" name="图片 4"/>
          <p:cNvPicPr>
            <a:picLocks noChangeAspect="1"/>
          </p:cNvPicPr>
          <p:nvPr/>
        </p:nvPicPr>
        <p:blipFill>
          <a:blip r:embed="rId3"/>
          <a:stretch>
            <a:fillRect/>
          </a:stretch>
        </p:blipFill>
        <p:spPr>
          <a:xfrm>
            <a:off x="2339751" y="908720"/>
            <a:ext cx="6562359" cy="5256584"/>
          </a:xfrm>
          <a:prstGeom prst="rect">
            <a:avLst/>
          </a:prstGeom>
        </p:spPr>
      </p:pic>
      <p:sp>
        <p:nvSpPr>
          <p:cNvPr id="10" name="圆角矩形 9"/>
          <p:cNvSpPr/>
          <p:nvPr/>
        </p:nvSpPr>
        <p:spPr>
          <a:xfrm>
            <a:off x="89394" y="4161429"/>
            <a:ext cx="4446602" cy="266429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342900" indent="-342900" algn="ctr">
              <a:buClr>
                <a:srgbClr val="0000FF"/>
              </a:buClr>
              <a:buFont typeface="Wingdings" panose="05000000000000000000" pitchFamily="2" charset="2"/>
              <a:buChar char="Ø"/>
            </a:pPr>
            <a:r>
              <a:rPr lang="zh-CN" altLang="en-US" sz="2800" dirty="0">
                <a:latin typeface="Arial" panose="020B0604020202020204" pitchFamily="34" charset="0"/>
                <a:ea typeface="楷体" panose="02010609060101010101" pitchFamily="49" charset="-122"/>
              </a:rPr>
              <a:t>转化率</a:t>
            </a:r>
            <a:r>
              <a:rPr lang="en-US" altLang="zh-CN" sz="2800" dirty="0">
                <a:latin typeface="Arial" panose="020B0604020202020204" pitchFamily="34" charset="0"/>
                <a:ea typeface="楷体" panose="02010609060101010101" pitchFamily="49" charset="-122"/>
              </a:rPr>
              <a:t>&gt;6%</a:t>
            </a:r>
            <a:r>
              <a:rPr lang="zh-CN" altLang="en-US" sz="2800" dirty="0">
                <a:latin typeface="Arial" panose="020B0604020202020204" pitchFamily="34" charset="0"/>
                <a:ea typeface="楷体" panose="02010609060101010101" pitchFamily="49" charset="-122"/>
              </a:rPr>
              <a:t>，粒径迅速随之增加</a:t>
            </a:r>
            <a:endParaRPr lang="en-US" altLang="zh-CN" sz="2800" dirty="0">
              <a:latin typeface="Arial" panose="020B0604020202020204" pitchFamily="34" charset="0"/>
              <a:ea typeface="楷体" panose="02010609060101010101" pitchFamily="49" charset="-122"/>
            </a:endParaRPr>
          </a:p>
          <a:p>
            <a:pPr marL="342900" indent="-342900" algn="ctr">
              <a:buClr>
                <a:srgbClr val="0000FF"/>
              </a:buClr>
              <a:buFont typeface="Wingdings" panose="05000000000000000000" pitchFamily="2" charset="2"/>
              <a:buChar char="Ø"/>
            </a:pPr>
            <a:r>
              <a:rPr lang="zh-CN" altLang="en-US" sz="2800" dirty="0">
                <a:latin typeface="Arial" panose="020B0604020202020204" pitchFamily="34" charset="0"/>
                <a:ea typeface="楷体" panose="02010609060101010101" pitchFamily="49" charset="-122"/>
              </a:rPr>
              <a:t>转化率</a:t>
            </a:r>
            <a:r>
              <a:rPr lang="en-US" altLang="zh-CN" sz="2800" dirty="0">
                <a:latin typeface="Arial" panose="020B0604020202020204" pitchFamily="34" charset="0"/>
                <a:ea typeface="楷体" panose="02010609060101010101" pitchFamily="49" charset="-122"/>
              </a:rPr>
              <a:t>&gt;15%</a:t>
            </a:r>
            <a:r>
              <a:rPr lang="zh-CN" altLang="en-US" sz="2800" dirty="0">
                <a:latin typeface="Arial" panose="020B0604020202020204" pitchFamily="34" charset="0"/>
                <a:ea typeface="楷体" panose="02010609060101010101" pitchFamily="49" charset="-122"/>
              </a:rPr>
              <a:t>，颗粒已经基本固化，粒径恒定不变→</a:t>
            </a:r>
            <a:r>
              <a:rPr lang="zh-CN" altLang="en-US" sz="2800" dirty="0">
                <a:solidFill>
                  <a:srgbClr val="C00000"/>
                </a:solidFill>
                <a:latin typeface="Arial" panose="020B0604020202020204" pitchFamily="34" charset="0"/>
                <a:ea typeface="楷体" panose="02010609060101010101" pitchFamily="49" charset="-122"/>
              </a:rPr>
              <a:t>临界恒定转化率</a:t>
            </a:r>
          </a:p>
        </p:txBody>
      </p:sp>
    </p:spTree>
    <p:extLst>
      <p:ext uri="{BB962C8B-B14F-4D97-AF65-F5344CB8AC3E}">
        <p14:creationId xmlns:p14="http://schemas.microsoft.com/office/powerpoint/2010/main" val="2068593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graphicFrame>
        <p:nvGraphicFramePr>
          <p:cNvPr id="2" name="表格 1"/>
          <p:cNvGraphicFramePr>
            <a:graphicFrameLocks noGrp="1"/>
          </p:cNvGraphicFramePr>
          <p:nvPr>
            <p:extLst>
              <p:ext uri="{D42A27DB-BD31-4B8C-83A1-F6EECF244321}">
                <p14:modId xmlns:p14="http://schemas.microsoft.com/office/powerpoint/2010/main" val="1655833844"/>
              </p:ext>
            </p:extLst>
          </p:nvPr>
        </p:nvGraphicFramePr>
        <p:xfrm>
          <a:off x="179512" y="210344"/>
          <a:ext cx="8856984" cy="6420544"/>
        </p:xfrm>
        <a:graphic>
          <a:graphicData uri="http://schemas.openxmlformats.org/drawingml/2006/table">
            <a:tbl>
              <a:tblPr firstRow="1" firstCol="1" bandRow="1">
                <a:tableStyleId>{7DF18680-E054-41AD-8BC1-D1AEF772440D}</a:tableStyleId>
              </a:tblPr>
              <a:tblGrid>
                <a:gridCol w="1475452">
                  <a:extLst>
                    <a:ext uri="{9D8B030D-6E8A-4147-A177-3AD203B41FA5}">
                      <a16:colId xmlns:a16="http://schemas.microsoft.com/office/drawing/2014/main" val="20000"/>
                    </a:ext>
                  </a:extLst>
                </a:gridCol>
                <a:gridCol w="1475452">
                  <a:extLst>
                    <a:ext uri="{9D8B030D-6E8A-4147-A177-3AD203B41FA5}">
                      <a16:colId xmlns:a16="http://schemas.microsoft.com/office/drawing/2014/main" val="20001"/>
                    </a:ext>
                  </a:extLst>
                </a:gridCol>
                <a:gridCol w="1873632">
                  <a:extLst>
                    <a:ext uri="{9D8B030D-6E8A-4147-A177-3AD203B41FA5}">
                      <a16:colId xmlns:a16="http://schemas.microsoft.com/office/drawing/2014/main" val="20002"/>
                    </a:ext>
                  </a:extLst>
                </a:gridCol>
                <a:gridCol w="1224136">
                  <a:extLst>
                    <a:ext uri="{9D8B030D-6E8A-4147-A177-3AD203B41FA5}">
                      <a16:colId xmlns:a16="http://schemas.microsoft.com/office/drawing/2014/main" val="20003"/>
                    </a:ext>
                  </a:extLst>
                </a:gridCol>
                <a:gridCol w="1440160">
                  <a:extLst>
                    <a:ext uri="{9D8B030D-6E8A-4147-A177-3AD203B41FA5}">
                      <a16:colId xmlns:a16="http://schemas.microsoft.com/office/drawing/2014/main" val="20004"/>
                    </a:ext>
                  </a:extLst>
                </a:gridCol>
                <a:gridCol w="1368152">
                  <a:extLst>
                    <a:ext uri="{9D8B030D-6E8A-4147-A177-3AD203B41FA5}">
                      <a16:colId xmlns:a16="http://schemas.microsoft.com/office/drawing/2014/main" val="20005"/>
                    </a:ext>
                  </a:extLst>
                </a:gridCol>
              </a:tblGrid>
              <a:tr h="487968">
                <a:tc>
                  <a:txBody>
                    <a:bodyPr/>
                    <a:lstStyle/>
                    <a:p>
                      <a:pPr algn="ctr">
                        <a:spcAft>
                          <a:spcPts val="0"/>
                        </a:spcAft>
                      </a:pPr>
                      <a:r>
                        <a:rPr lang="zh-CN" sz="2000" kern="100" baseline="0" dirty="0">
                          <a:effectLst/>
                          <a:latin typeface="Arial" panose="020B0604020202020204" pitchFamily="34" charset="0"/>
                          <a:ea typeface="楷体" panose="02010609060101010101" pitchFamily="49" charset="-122"/>
                        </a:rPr>
                        <a:t>阶段</a:t>
                      </a:r>
                      <a:endParaRPr lang="zh-CN" sz="2000" kern="100" baseline="0" dirty="0">
                        <a:effectLst/>
                        <a:latin typeface="Arial" panose="020B0604020202020204" pitchFamily="34" charset="0"/>
                        <a:ea typeface="楷体" panose="02010609060101010101" pitchFamily="49" charset="-122"/>
                        <a:cs typeface="Times New Roman" panose="02020603050405020304" pitchFamily="18" charset="0"/>
                      </a:endParaRPr>
                    </a:p>
                  </a:txBody>
                  <a:tcPr marL="68580" marR="68580" marT="0" marB="0" anchor="ctr"/>
                </a:tc>
                <a:tc>
                  <a:txBody>
                    <a:bodyPr/>
                    <a:lstStyle/>
                    <a:p>
                      <a:pPr algn="ctr">
                        <a:spcAft>
                          <a:spcPts val="0"/>
                        </a:spcAft>
                      </a:pPr>
                      <a:r>
                        <a:rPr lang="zh-CN" sz="2000" kern="100" baseline="0">
                          <a:effectLst/>
                          <a:latin typeface="Arial" panose="020B0604020202020204" pitchFamily="34" charset="0"/>
                          <a:ea typeface="楷体" panose="02010609060101010101" pitchFamily="49" charset="-122"/>
                        </a:rPr>
                        <a:t>物种</a:t>
                      </a:r>
                      <a:endParaRPr lang="zh-CN" sz="2000" kern="100" baseline="0">
                        <a:effectLst/>
                        <a:latin typeface="Arial" panose="020B0604020202020204" pitchFamily="34" charset="0"/>
                        <a:ea typeface="楷体" panose="02010609060101010101" pitchFamily="49" charset="-122"/>
                        <a:cs typeface="Times New Roman" panose="02020603050405020304" pitchFamily="18" charset="0"/>
                      </a:endParaRPr>
                    </a:p>
                  </a:txBody>
                  <a:tcPr marL="68580" marR="68580" marT="0" marB="0" anchor="ctr"/>
                </a:tc>
                <a:tc>
                  <a:txBody>
                    <a:bodyPr/>
                    <a:lstStyle/>
                    <a:p>
                      <a:pPr algn="ctr">
                        <a:spcAft>
                          <a:spcPts val="0"/>
                        </a:spcAft>
                      </a:pPr>
                      <a:r>
                        <a:rPr lang="zh-CN" sz="2000" kern="100" baseline="0">
                          <a:effectLst/>
                          <a:latin typeface="Arial" panose="020B0604020202020204" pitchFamily="34" charset="0"/>
                          <a:ea typeface="楷体" panose="02010609060101010101" pitchFamily="49" charset="-122"/>
                        </a:rPr>
                        <a:t>示意图</a:t>
                      </a:r>
                      <a:endParaRPr lang="zh-CN" sz="2000" kern="100" baseline="0">
                        <a:effectLst/>
                        <a:latin typeface="Arial" panose="020B0604020202020204" pitchFamily="34" charset="0"/>
                        <a:ea typeface="楷体" panose="02010609060101010101" pitchFamily="49" charset="-122"/>
                        <a:cs typeface="Times New Roman" panose="02020603050405020304" pitchFamily="18" charset="0"/>
                      </a:endParaRPr>
                    </a:p>
                  </a:txBody>
                  <a:tcPr marL="68580" marR="68580" marT="0" marB="0" anchor="ctr"/>
                </a:tc>
                <a:tc>
                  <a:txBody>
                    <a:bodyPr/>
                    <a:lstStyle/>
                    <a:p>
                      <a:pPr algn="ctr">
                        <a:spcAft>
                          <a:spcPts val="0"/>
                        </a:spcAft>
                      </a:pPr>
                      <a:r>
                        <a:rPr lang="zh-CN" sz="2000" kern="100" baseline="0">
                          <a:effectLst/>
                          <a:latin typeface="Arial" panose="020B0604020202020204" pitchFamily="34" charset="0"/>
                          <a:ea typeface="楷体" panose="02010609060101010101" pitchFamily="49" charset="-122"/>
                        </a:rPr>
                        <a:t>转化率</a:t>
                      </a:r>
                      <a:endParaRPr lang="zh-CN" sz="2000" kern="100" baseline="0">
                        <a:effectLst/>
                        <a:latin typeface="Arial" panose="020B0604020202020204" pitchFamily="34" charset="0"/>
                        <a:ea typeface="楷体" panose="02010609060101010101" pitchFamily="49" charset="-122"/>
                        <a:cs typeface="Times New Roman" panose="02020603050405020304" pitchFamily="18" charset="0"/>
                      </a:endParaRPr>
                    </a:p>
                  </a:txBody>
                  <a:tcPr marL="68580" marR="68580" marT="0" marB="0" anchor="ctr"/>
                </a:tc>
                <a:tc>
                  <a:txBody>
                    <a:bodyPr/>
                    <a:lstStyle/>
                    <a:p>
                      <a:pPr algn="ctr">
                        <a:spcAft>
                          <a:spcPts val="0"/>
                        </a:spcAft>
                      </a:pPr>
                      <a:r>
                        <a:rPr lang="zh-CN" sz="2000" kern="100" baseline="0">
                          <a:effectLst/>
                          <a:latin typeface="Arial" panose="020B0604020202020204" pitchFamily="34" charset="0"/>
                          <a:ea typeface="楷体" panose="02010609060101010101" pitchFamily="49" charset="-122"/>
                        </a:rPr>
                        <a:t>形成时尺寸</a:t>
                      </a:r>
                      <a:endParaRPr lang="zh-CN" sz="2000" kern="100" baseline="0">
                        <a:effectLst/>
                        <a:latin typeface="Arial" panose="020B0604020202020204" pitchFamily="34" charset="0"/>
                        <a:ea typeface="楷体" panose="02010609060101010101" pitchFamily="49" charset="-122"/>
                        <a:cs typeface="Times New Roman" panose="02020603050405020304" pitchFamily="18" charset="0"/>
                      </a:endParaRPr>
                    </a:p>
                  </a:txBody>
                  <a:tcPr marL="68580" marR="68580" marT="0" marB="0" anchor="ctr"/>
                </a:tc>
                <a:tc>
                  <a:txBody>
                    <a:bodyPr/>
                    <a:lstStyle/>
                    <a:p>
                      <a:pPr algn="ctr">
                        <a:spcAft>
                          <a:spcPts val="0"/>
                        </a:spcAft>
                      </a:pPr>
                      <a:r>
                        <a:rPr lang="zh-CN" sz="2000" kern="100" baseline="0">
                          <a:effectLst/>
                          <a:latin typeface="Arial" panose="020B0604020202020204" pitchFamily="34" charset="0"/>
                          <a:ea typeface="楷体" panose="02010609060101010101" pitchFamily="49" charset="-122"/>
                        </a:rPr>
                        <a:t>最后尺寸</a:t>
                      </a:r>
                      <a:endParaRPr lang="zh-CN" sz="2000" kern="100" baseline="0">
                        <a:effectLst/>
                        <a:latin typeface="Arial" panose="020B0604020202020204" pitchFamily="34" charset="0"/>
                        <a:ea typeface="楷体" panose="02010609060101010101" pitchFamily="49"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786472">
                <a:tc>
                  <a:txBody>
                    <a:bodyPr/>
                    <a:lstStyle/>
                    <a:p>
                      <a:pPr algn="ctr">
                        <a:spcAft>
                          <a:spcPts val="0"/>
                        </a:spcAft>
                      </a:pPr>
                      <a:r>
                        <a:rPr lang="zh-CN" sz="2000" kern="100" baseline="0">
                          <a:effectLst/>
                          <a:latin typeface="Arial" panose="020B0604020202020204" pitchFamily="34" charset="0"/>
                          <a:ea typeface="楷体" panose="02010609060101010101" pitchFamily="49" charset="-122"/>
                        </a:rPr>
                        <a:t>引发</a:t>
                      </a:r>
                      <a:endParaRPr lang="zh-CN" sz="2000" kern="100" baseline="0">
                        <a:effectLst/>
                        <a:latin typeface="Arial" panose="020B0604020202020204" pitchFamily="34" charset="0"/>
                        <a:ea typeface="楷体" panose="02010609060101010101" pitchFamily="49" charset="-122"/>
                        <a:cs typeface="Times New Roman" panose="02020603050405020304" pitchFamily="18" charset="0"/>
                      </a:endParaRPr>
                    </a:p>
                  </a:txBody>
                  <a:tcPr marL="68580" marR="68580" marT="0" marB="0" anchor="ctr"/>
                </a:tc>
                <a:tc>
                  <a:txBody>
                    <a:bodyPr/>
                    <a:lstStyle/>
                    <a:p>
                      <a:pPr algn="ctr">
                        <a:spcAft>
                          <a:spcPts val="0"/>
                        </a:spcAft>
                      </a:pPr>
                      <a:r>
                        <a:rPr lang="zh-CN" sz="2000" kern="100" baseline="0" dirty="0">
                          <a:effectLst/>
                          <a:latin typeface="Arial" panose="020B0604020202020204" pitchFamily="34" charset="0"/>
                          <a:ea typeface="楷体" panose="02010609060101010101" pitchFamily="49" charset="-122"/>
                        </a:rPr>
                        <a:t>卷曲大自由基</a:t>
                      </a:r>
                      <a:endParaRPr lang="zh-CN" sz="2000" kern="100" baseline="0" dirty="0">
                        <a:effectLst/>
                        <a:latin typeface="Arial" panose="020B0604020202020204" pitchFamily="34" charset="0"/>
                        <a:ea typeface="楷体" panose="02010609060101010101" pitchFamily="49" charset="-122"/>
                        <a:cs typeface="Times New Roman" panose="02020603050405020304" pitchFamily="18" charset="0"/>
                      </a:endParaRPr>
                    </a:p>
                  </a:txBody>
                  <a:tcPr marL="68580" marR="68580" marT="0" marB="0" anchor="ctr"/>
                </a:tc>
                <a:tc rowSpan="7">
                  <a:txBody>
                    <a:bodyPr/>
                    <a:lstStyle/>
                    <a:p>
                      <a:pPr algn="ctr">
                        <a:spcAft>
                          <a:spcPts val="0"/>
                        </a:spcAft>
                      </a:pPr>
                      <a:r>
                        <a:rPr lang="en-US" sz="2000" kern="100" baseline="0" dirty="0">
                          <a:effectLst/>
                          <a:latin typeface="Arial" panose="020B0604020202020204" pitchFamily="34" charset="0"/>
                          <a:ea typeface="楷体" panose="02010609060101010101" pitchFamily="49" charset="-122"/>
                        </a:rPr>
                        <a:t> </a:t>
                      </a:r>
                      <a:endParaRPr lang="zh-CN" sz="2000" kern="100" baseline="0" dirty="0">
                        <a:effectLst/>
                        <a:latin typeface="Arial" panose="020B0604020202020204" pitchFamily="34" charset="0"/>
                        <a:ea typeface="楷体" panose="02010609060101010101" pitchFamily="49" charset="-122"/>
                        <a:cs typeface="Times New Roman" panose="02020603050405020304" pitchFamily="18" charset="0"/>
                      </a:endParaRPr>
                    </a:p>
                  </a:txBody>
                  <a:tcPr marL="68580" marR="68580" marT="0" marB="0" anchor="ct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kern="100" baseline="0" dirty="0">
                          <a:solidFill>
                            <a:srgbClr val="FF0000"/>
                          </a:solidFill>
                          <a:effectLst/>
                          <a:latin typeface="Arial" panose="020B0604020202020204" pitchFamily="34" charset="0"/>
                          <a:ea typeface="楷体" panose="02010609060101010101" pitchFamily="49" charset="-122"/>
                          <a:cs typeface="+mn-cs"/>
                        </a:rPr>
                        <a:t>0.1%~1%</a:t>
                      </a:r>
                      <a:r>
                        <a:rPr lang="zh-CN" altLang="en-US" sz="2000" kern="100" baseline="0" dirty="0">
                          <a:solidFill>
                            <a:srgbClr val="FF0000"/>
                          </a:solidFill>
                          <a:effectLst/>
                          <a:latin typeface="Arial" panose="020B0604020202020204" pitchFamily="34" charset="0"/>
                          <a:ea typeface="楷体" panose="02010609060101010101" pitchFamily="49" charset="-122"/>
                          <a:cs typeface="+mn-cs"/>
                        </a:rPr>
                        <a:t>，约有</a:t>
                      </a:r>
                      <a:r>
                        <a:rPr lang="en-US" altLang="zh-CN" sz="2000" kern="100" baseline="0" dirty="0">
                          <a:solidFill>
                            <a:srgbClr val="FF0000"/>
                          </a:solidFill>
                          <a:effectLst/>
                          <a:latin typeface="Arial" panose="020B0604020202020204" pitchFamily="34" charset="0"/>
                          <a:ea typeface="楷体" panose="02010609060101010101" pitchFamily="49" charset="-122"/>
                          <a:cs typeface="+mn-cs"/>
                        </a:rPr>
                        <a:t>50</a:t>
                      </a:r>
                      <a:r>
                        <a:rPr lang="zh-CN" altLang="en-US" sz="2000" kern="100" baseline="0" dirty="0">
                          <a:solidFill>
                            <a:srgbClr val="FF0000"/>
                          </a:solidFill>
                          <a:effectLst/>
                          <a:latin typeface="Arial" panose="020B0604020202020204" pitchFamily="34" charset="0"/>
                          <a:ea typeface="楷体" panose="02010609060101010101" pitchFamily="49" charset="-122"/>
                          <a:cs typeface="+mn-cs"/>
                        </a:rPr>
                        <a:t>个链自由基线团聚结沉淀，</a:t>
                      </a:r>
                      <a:r>
                        <a:rPr lang="en-US" altLang="zh-CN" sz="2000" kern="100" baseline="0" dirty="0">
                          <a:solidFill>
                            <a:srgbClr val="FF0000"/>
                          </a:solidFill>
                          <a:effectLst/>
                          <a:latin typeface="Arial" panose="020B0604020202020204" pitchFamily="34" charset="0"/>
                          <a:ea typeface="楷体" panose="02010609060101010101" pitchFamily="49" charset="-122"/>
                          <a:cs typeface="+mn-cs"/>
                        </a:rPr>
                        <a:t>10~20nm</a:t>
                      </a:r>
                      <a:r>
                        <a:rPr lang="en-US" sz="2000" kern="100" baseline="0" dirty="0">
                          <a:solidFill>
                            <a:srgbClr val="FF0000"/>
                          </a:solidFill>
                          <a:effectLst/>
                          <a:latin typeface="Arial" panose="020B0604020202020204" pitchFamily="34" charset="0"/>
                          <a:ea typeface="楷体" panose="02010609060101010101" pitchFamily="49" charset="-122"/>
                        </a:rPr>
                        <a:t> </a:t>
                      </a:r>
                      <a:endParaRPr lang="zh-CN" sz="2000" kern="100" baseline="0" dirty="0">
                        <a:solidFill>
                          <a:srgbClr val="FF0000"/>
                        </a:solidFill>
                        <a:effectLst/>
                        <a:latin typeface="Arial" panose="020B0604020202020204" pitchFamily="34" charset="0"/>
                        <a:ea typeface="楷体" panose="02010609060101010101" pitchFamily="49" charset="-122"/>
                        <a:cs typeface="Times New Roman" panose="02020603050405020304" pitchFamily="18" charset="0"/>
                      </a:endParaRPr>
                    </a:p>
                  </a:txBody>
                  <a:tcPr marL="68580" marR="68580" marT="0" marB="0" anchor="ctr"/>
                </a:tc>
                <a:tc hMerge="1">
                  <a:txBody>
                    <a:bodyPr/>
                    <a:lstStyle/>
                    <a:p>
                      <a:pPr algn="ctr">
                        <a:spcAft>
                          <a:spcPts val="0"/>
                        </a:spcAft>
                      </a:pPr>
                      <a:endParaRPr lang="zh-CN" sz="2000" kern="100" baseline="0" dirty="0">
                        <a:effectLst/>
                        <a:latin typeface="Arial" panose="020B0604020202020204" pitchFamily="34" charset="0"/>
                        <a:ea typeface="楷体" panose="02010609060101010101" pitchFamily="49" charset="-122"/>
                        <a:cs typeface="Times New Roman" panose="02020603050405020304" pitchFamily="18" charset="0"/>
                      </a:endParaRPr>
                    </a:p>
                  </a:txBody>
                  <a:tcPr marL="68580" marR="68580" marT="0" marB="0" anchor="ctr"/>
                </a:tc>
                <a:tc hMerge="1">
                  <a:txBody>
                    <a:bodyPr/>
                    <a:lstStyle/>
                    <a:p>
                      <a:pPr algn="ctr">
                        <a:spcAft>
                          <a:spcPts val="0"/>
                        </a:spcAft>
                      </a:pPr>
                      <a:endParaRPr lang="zh-CN" sz="2000" kern="100" baseline="0" dirty="0">
                        <a:effectLst/>
                        <a:latin typeface="Arial" panose="020B0604020202020204" pitchFamily="34" charset="0"/>
                        <a:ea typeface="楷体" panose="02010609060101010101" pitchFamily="49"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576064">
                <a:tc>
                  <a:txBody>
                    <a:bodyPr/>
                    <a:lstStyle/>
                    <a:p>
                      <a:pPr algn="ctr">
                        <a:spcAft>
                          <a:spcPts val="0"/>
                        </a:spcAft>
                      </a:pPr>
                      <a:r>
                        <a:rPr lang="zh-CN" sz="2000" kern="100" baseline="0">
                          <a:effectLst/>
                          <a:latin typeface="Arial" panose="020B0604020202020204" pitchFamily="34" charset="0"/>
                          <a:ea typeface="楷体" panose="02010609060101010101" pitchFamily="49" charset="-122"/>
                        </a:rPr>
                        <a:t>第一步聚结</a:t>
                      </a:r>
                      <a:endParaRPr lang="zh-CN" sz="2000" kern="100" baseline="0">
                        <a:effectLst/>
                        <a:latin typeface="Arial" panose="020B0604020202020204" pitchFamily="34" charset="0"/>
                        <a:ea typeface="楷体" panose="02010609060101010101" pitchFamily="49" charset="-122"/>
                        <a:cs typeface="Times New Roman" panose="02020603050405020304" pitchFamily="18" charset="0"/>
                      </a:endParaRPr>
                    </a:p>
                  </a:txBody>
                  <a:tcPr marL="68580" marR="68580" marT="0" marB="0" anchor="ctr"/>
                </a:tc>
                <a:tc>
                  <a:txBody>
                    <a:bodyPr/>
                    <a:lstStyle/>
                    <a:p>
                      <a:pPr algn="ctr">
                        <a:spcAft>
                          <a:spcPts val="0"/>
                        </a:spcAft>
                      </a:pPr>
                      <a:r>
                        <a:rPr lang="zh-CN" sz="2000" kern="100" baseline="0">
                          <a:effectLst/>
                          <a:latin typeface="Arial" panose="020B0604020202020204" pitchFamily="34" charset="0"/>
                          <a:ea typeface="楷体" panose="02010609060101010101" pitchFamily="49" charset="-122"/>
                        </a:rPr>
                        <a:t>原始微粒</a:t>
                      </a:r>
                      <a:endParaRPr lang="zh-CN" sz="2000" kern="100" baseline="0">
                        <a:effectLst/>
                        <a:latin typeface="Arial" panose="020B0604020202020204" pitchFamily="34" charset="0"/>
                        <a:ea typeface="楷体" panose="02010609060101010101" pitchFamily="49" charset="-122"/>
                        <a:cs typeface="Times New Roman" panose="02020603050405020304" pitchFamily="18" charset="0"/>
                      </a:endParaRPr>
                    </a:p>
                  </a:txBody>
                  <a:tcPr marL="68580" marR="68580" marT="0" marB="0" anchor="ctr"/>
                </a:tc>
                <a:tc vMerge="1">
                  <a:txBody>
                    <a:bodyPr/>
                    <a:lstStyle/>
                    <a:p>
                      <a:endParaRPr lang="zh-CN" altLang="en-US"/>
                    </a:p>
                  </a:txBody>
                  <a:tcPr/>
                </a:tc>
                <a:tc>
                  <a:txBody>
                    <a:bodyPr/>
                    <a:lstStyle/>
                    <a:p>
                      <a:pPr algn="ctr">
                        <a:spcAft>
                          <a:spcPts val="0"/>
                        </a:spcAft>
                      </a:pPr>
                      <a:r>
                        <a:rPr lang="en-US" sz="2000" kern="100" baseline="0" dirty="0">
                          <a:effectLst/>
                          <a:latin typeface="Arial" panose="020B0604020202020204" pitchFamily="34" charset="0"/>
                          <a:ea typeface="楷体" panose="02010609060101010101" pitchFamily="49" charset="-122"/>
                        </a:rPr>
                        <a:t>&lt;1%</a:t>
                      </a:r>
                      <a:endParaRPr lang="zh-CN" sz="2000" kern="100" baseline="0" dirty="0">
                        <a:effectLst/>
                        <a:latin typeface="Arial" panose="020B0604020202020204" pitchFamily="34" charset="0"/>
                        <a:ea typeface="楷体" panose="02010609060101010101" pitchFamily="49" charset="-122"/>
                        <a:cs typeface="Times New Roman" panose="02020603050405020304" pitchFamily="18" charset="0"/>
                      </a:endParaRPr>
                    </a:p>
                  </a:txBody>
                  <a:tcPr marL="68580" marR="68580" marT="0" marB="0" anchor="ctr"/>
                </a:tc>
                <a:tc>
                  <a:txBody>
                    <a:bodyPr/>
                    <a:lstStyle/>
                    <a:p>
                      <a:pPr algn="ctr">
                        <a:spcAft>
                          <a:spcPts val="0"/>
                        </a:spcAft>
                      </a:pPr>
                      <a:r>
                        <a:rPr lang="en-US" sz="2000" kern="100" baseline="0" dirty="0">
                          <a:effectLst/>
                          <a:latin typeface="Arial" panose="020B0604020202020204" pitchFamily="34" charset="0"/>
                          <a:ea typeface="楷体" panose="02010609060101010101" pitchFamily="49" charset="-122"/>
                        </a:rPr>
                        <a:t>10~20nm</a:t>
                      </a:r>
                      <a:endParaRPr lang="zh-CN" sz="2000" kern="100" baseline="0" dirty="0">
                        <a:effectLst/>
                        <a:latin typeface="Arial" panose="020B0604020202020204" pitchFamily="34" charset="0"/>
                        <a:ea typeface="楷体" panose="02010609060101010101" pitchFamily="49" charset="-122"/>
                        <a:cs typeface="Times New Roman" panose="02020603050405020304" pitchFamily="18" charset="0"/>
                      </a:endParaRPr>
                    </a:p>
                  </a:txBody>
                  <a:tcPr marL="68580" marR="68580" marT="0" marB="0" anchor="ctr"/>
                </a:tc>
                <a:tc>
                  <a:txBody>
                    <a:bodyPr/>
                    <a:lstStyle/>
                    <a:p>
                      <a:pPr algn="ctr">
                        <a:spcAft>
                          <a:spcPts val="0"/>
                        </a:spcAft>
                      </a:pPr>
                      <a:r>
                        <a:rPr lang="zh-CN" altLang="en-US" sz="2000" kern="100" baseline="0" dirty="0">
                          <a:solidFill>
                            <a:srgbClr val="FF0000"/>
                          </a:solidFill>
                          <a:effectLst/>
                          <a:latin typeface="Arial" panose="020B0604020202020204" pitchFamily="34" charset="0"/>
                          <a:ea typeface="楷体" panose="02010609060101010101" pitchFamily="49" charset="-122"/>
                        </a:rPr>
                        <a:t>不能单独成核</a:t>
                      </a:r>
                      <a:r>
                        <a:rPr lang="en-US" sz="2000" kern="100" baseline="0" dirty="0">
                          <a:effectLst/>
                          <a:latin typeface="Arial" panose="020B0604020202020204" pitchFamily="34" charset="0"/>
                          <a:ea typeface="楷体" panose="02010609060101010101" pitchFamily="49" charset="-122"/>
                        </a:rPr>
                        <a:t> </a:t>
                      </a:r>
                      <a:endParaRPr lang="zh-CN" sz="2000" kern="100" baseline="0" dirty="0">
                        <a:effectLst/>
                        <a:latin typeface="Arial" panose="020B0604020202020204" pitchFamily="34" charset="0"/>
                        <a:ea typeface="楷体" panose="02010609060101010101" pitchFamily="49"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1008112">
                <a:tc>
                  <a:txBody>
                    <a:bodyPr/>
                    <a:lstStyle/>
                    <a:p>
                      <a:pPr algn="ctr">
                        <a:spcAft>
                          <a:spcPts val="0"/>
                        </a:spcAft>
                      </a:pPr>
                      <a:r>
                        <a:rPr lang="zh-CN" sz="2000" kern="100" baseline="0">
                          <a:effectLst/>
                          <a:latin typeface="Arial" panose="020B0604020202020204" pitchFamily="34" charset="0"/>
                          <a:ea typeface="楷体" panose="02010609060101010101" pitchFamily="49" charset="-122"/>
                        </a:rPr>
                        <a:t>第二步聚结</a:t>
                      </a:r>
                      <a:endParaRPr lang="zh-CN" sz="2000" kern="100" baseline="0">
                        <a:effectLst/>
                        <a:latin typeface="Arial" panose="020B0604020202020204" pitchFamily="34" charset="0"/>
                        <a:ea typeface="楷体" panose="02010609060101010101" pitchFamily="49" charset="-122"/>
                        <a:cs typeface="Times New Roman" panose="02020603050405020304" pitchFamily="18" charset="0"/>
                      </a:endParaRPr>
                    </a:p>
                  </a:txBody>
                  <a:tcPr marL="68580" marR="68580" marT="0" marB="0" anchor="ctr"/>
                </a:tc>
                <a:tc>
                  <a:txBody>
                    <a:bodyPr/>
                    <a:lstStyle/>
                    <a:p>
                      <a:pPr algn="ctr">
                        <a:spcAft>
                          <a:spcPts val="0"/>
                        </a:spcAft>
                      </a:pPr>
                      <a:r>
                        <a:rPr lang="zh-CN" sz="2000" kern="100" baseline="0">
                          <a:effectLst/>
                          <a:latin typeface="Arial" panose="020B0604020202020204" pitchFamily="34" charset="0"/>
                          <a:ea typeface="楷体" panose="02010609060101010101" pitchFamily="49" charset="-122"/>
                        </a:rPr>
                        <a:t>初级粒子核</a:t>
                      </a:r>
                      <a:endParaRPr lang="zh-CN" sz="2000" kern="100" baseline="0">
                        <a:effectLst/>
                        <a:latin typeface="Arial" panose="020B0604020202020204" pitchFamily="34" charset="0"/>
                        <a:ea typeface="楷体" panose="02010609060101010101" pitchFamily="49" charset="-122"/>
                        <a:cs typeface="Times New Roman" panose="02020603050405020304" pitchFamily="18" charset="0"/>
                      </a:endParaRPr>
                    </a:p>
                  </a:txBody>
                  <a:tcPr marL="68580" marR="68580" marT="0" marB="0" anchor="ctr"/>
                </a:tc>
                <a:tc vMerge="1">
                  <a:txBody>
                    <a:bodyPr/>
                    <a:lstStyle/>
                    <a:p>
                      <a:endParaRPr lang="zh-CN" altLang="en-US"/>
                    </a:p>
                  </a:txBody>
                  <a:tcPr/>
                </a:tc>
                <a:tc rowSpan="2">
                  <a:txBody>
                    <a:bodyPr/>
                    <a:lstStyle/>
                    <a:p>
                      <a:pPr algn="ctr">
                        <a:spcAft>
                          <a:spcPts val="0"/>
                        </a:spcAft>
                      </a:pPr>
                      <a:r>
                        <a:rPr lang="en-US" sz="2000" kern="100" baseline="0">
                          <a:effectLst/>
                          <a:latin typeface="Arial" panose="020B0604020202020204" pitchFamily="34" charset="0"/>
                          <a:ea typeface="楷体" panose="02010609060101010101" pitchFamily="49" charset="-122"/>
                        </a:rPr>
                        <a:t>1%~2%</a:t>
                      </a:r>
                      <a:endParaRPr lang="zh-CN" sz="2000" kern="100" baseline="0">
                        <a:effectLst/>
                        <a:latin typeface="Arial" panose="020B0604020202020204" pitchFamily="34" charset="0"/>
                        <a:ea typeface="楷体" panose="02010609060101010101" pitchFamily="49" charset="-122"/>
                        <a:cs typeface="Times New Roman" panose="02020603050405020304" pitchFamily="18" charset="0"/>
                      </a:endParaRPr>
                    </a:p>
                  </a:txBody>
                  <a:tcPr marL="68580" marR="68580" marT="0" marB="0" anchor="ctr"/>
                </a:tc>
                <a:tc rowSpan="2">
                  <a:txBody>
                    <a:bodyPr/>
                    <a:lstStyle/>
                    <a:p>
                      <a:pPr algn="ctr">
                        <a:spcAft>
                          <a:spcPts val="0"/>
                        </a:spcAft>
                      </a:pPr>
                      <a:r>
                        <a:rPr lang="en-US" sz="2000" kern="100" baseline="0" dirty="0">
                          <a:effectLst/>
                          <a:latin typeface="Arial" panose="020B0604020202020204" pitchFamily="34" charset="0"/>
                          <a:ea typeface="楷体" panose="02010609060101010101" pitchFamily="49" charset="-122"/>
                        </a:rPr>
                        <a:t>0.1~0.2μm</a:t>
                      </a:r>
                      <a:endParaRPr lang="zh-CN" sz="2000" kern="100" baseline="0" dirty="0">
                        <a:effectLst/>
                        <a:latin typeface="Arial" panose="020B0604020202020204" pitchFamily="34" charset="0"/>
                        <a:ea typeface="楷体" panose="02010609060101010101" pitchFamily="49" charset="-122"/>
                        <a:cs typeface="Times New Roman" panose="02020603050405020304" pitchFamily="18" charset="0"/>
                      </a:endParaRPr>
                    </a:p>
                  </a:txBody>
                  <a:tcPr marL="68580" marR="68580" marT="0" marB="0" anchor="ctr"/>
                </a:tc>
                <a:tc rowSpan="2">
                  <a:txBody>
                    <a:bodyPr/>
                    <a:lstStyle/>
                    <a:p>
                      <a:pPr algn="ctr">
                        <a:spcAft>
                          <a:spcPts val="0"/>
                        </a:spcAft>
                      </a:pPr>
                      <a:r>
                        <a:rPr lang="en-US" sz="2000" kern="100" baseline="0">
                          <a:effectLst/>
                          <a:latin typeface="Arial" panose="020B0604020202020204" pitchFamily="34" charset="0"/>
                          <a:ea typeface="楷体" panose="02010609060101010101" pitchFamily="49" charset="-122"/>
                        </a:rPr>
                        <a:t> </a:t>
                      </a:r>
                      <a:endParaRPr lang="zh-CN" sz="2000" kern="100" baseline="0">
                        <a:effectLst/>
                        <a:latin typeface="Arial" panose="020B0604020202020204" pitchFamily="34" charset="0"/>
                        <a:ea typeface="楷体" panose="02010609060101010101" pitchFamily="49"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0">
                <a:tc rowSpan="2">
                  <a:txBody>
                    <a:bodyPr/>
                    <a:lstStyle/>
                    <a:p>
                      <a:pPr algn="ctr">
                        <a:spcAft>
                          <a:spcPts val="0"/>
                        </a:spcAft>
                      </a:pPr>
                      <a:r>
                        <a:rPr lang="zh-CN" sz="2000" kern="100" baseline="0" dirty="0">
                          <a:effectLst/>
                          <a:latin typeface="Arial" panose="020B0604020202020204" pitchFamily="34" charset="0"/>
                          <a:ea typeface="楷体" panose="02010609060101010101" pitchFamily="49" charset="-122"/>
                        </a:rPr>
                        <a:t>成长</a:t>
                      </a:r>
                    </a:p>
                    <a:p>
                      <a:pPr algn="ctr">
                        <a:spcAft>
                          <a:spcPts val="0"/>
                        </a:spcAft>
                      </a:pPr>
                      <a:r>
                        <a:rPr lang="zh-CN" sz="1600" kern="100" baseline="0" dirty="0">
                          <a:effectLst/>
                          <a:latin typeface="Arial" panose="020B0604020202020204" pitchFamily="34" charset="0"/>
                          <a:ea typeface="楷体" panose="02010609060101010101" pitchFamily="49" charset="-122"/>
                        </a:rPr>
                        <a:t>（初级粒子内）</a:t>
                      </a:r>
                      <a:endParaRPr lang="zh-CN" sz="1600" kern="100" baseline="0" dirty="0">
                        <a:effectLst/>
                        <a:latin typeface="Arial" panose="020B0604020202020204" pitchFamily="34" charset="0"/>
                        <a:ea typeface="楷体" panose="02010609060101010101" pitchFamily="49" charset="-122"/>
                        <a:cs typeface="Times New Roman" panose="02020603050405020304" pitchFamily="18" charset="0"/>
                      </a:endParaRPr>
                    </a:p>
                  </a:txBody>
                  <a:tcPr marL="68580" marR="68580" marT="0" marB="0" anchor="ctr"/>
                </a:tc>
                <a:tc rowSpan="2">
                  <a:txBody>
                    <a:bodyPr/>
                    <a:lstStyle/>
                    <a:p>
                      <a:pPr algn="ctr">
                        <a:spcAft>
                          <a:spcPts val="0"/>
                        </a:spcAft>
                      </a:pPr>
                      <a:r>
                        <a:rPr lang="zh-CN" sz="2000" kern="100" baseline="0">
                          <a:effectLst/>
                          <a:latin typeface="Arial" panose="020B0604020202020204" pitchFamily="34" charset="0"/>
                          <a:ea typeface="楷体" panose="02010609060101010101" pitchFamily="49" charset="-122"/>
                        </a:rPr>
                        <a:t>初级粒子</a:t>
                      </a:r>
                      <a:endParaRPr lang="zh-CN" sz="2000" kern="100" baseline="0">
                        <a:effectLst/>
                        <a:latin typeface="Arial" panose="020B0604020202020204" pitchFamily="34" charset="0"/>
                        <a:ea typeface="楷体" panose="02010609060101010101" pitchFamily="49" charset="-122"/>
                        <a:cs typeface="Times New Roman" panose="02020603050405020304" pitchFamily="18" charset="0"/>
                      </a:endParaRPr>
                    </a:p>
                  </a:txBody>
                  <a:tcPr marL="68580" marR="68580" marT="0"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4"/>
                  </a:ext>
                </a:extLst>
              </a:tr>
              <a:tr h="910704">
                <a:tc vMerge="1">
                  <a:txBody>
                    <a:bodyPr/>
                    <a:lstStyle/>
                    <a:p>
                      <a:pPr algn="ctr">
                        <a:spcAft>
                          <a:spcPts val="0"/>
                        </a:spcAft>
                      </a:pPr>
                      <a:endParaRPr lang="zh-CN" sz="1600" kern="100" baseline="0" dirty="0">
                        <a:effectLst/>
                        <a:latin typeface="Arial" panose="020B0604020202020204" pitchFamily="34" charset="0"/>
                        <a:ea typeface="楷体" panose="02010609060101010101" pitchFamily="49" charset="-122"/>
                        <a:cs typeface="Times New Roman" panose="02020603050405020304" pitchFamily="18" charset="0"/>
                      </a:endParaRPr>
                    </a:p>
                  </a:txBody>
                  <a:tcPr marL="68580" marR="68580" marT="0" marB="0" anchor="ctr"/>
                </a:tc>
                <a:tc vMerge="1">
                  <a:txBody>
                    <a:bodyPr/>
                    <a:lstStyle/>
                    <a:p>
                      <a:pPr algn="ctr">
                        <a:spcAft>
                          <a:spcPts val="0"/>
                        </a:spcAft>
                      </a:pPr>
                      <a:endParaRPr lang="zh-CN" sz="2000" kern="100" baseline="0">
                        <a:effectLst/>
                        <a:latin typeface="Arial" panose="020B0604020202020204" pitchFamily="34" charset="0"/>
                        <a:ea typeface="楷体" panose="02010609060101010101" pitchFamily="49" charset="-122"/>
                        <a:cs typeface="Times New Roman" panose="02020603050405020304" pitchFamily="18" charset="0"/>
                      </a:endParaRPr>
                    </a:p>
                  </a:txBody>
                  <a:tcPr marL="68580" marR="68580" marT="0" marB="0" anchor="ctr"/>
                </a:tc>
                <a:tc vMerge="1">
                  <a:txBody>
                    <a:bodyPr/>
                    <a:lstStyle/>
                    <a:p>
                      <a:endParaRPr lang="zh-CN" altLang="en-US"/>
                    </a:p>
                  </a:txBody>
                  <a:tcPr/>
                </a:tc>
                <a:tc>
                  <a:txBody>
                    <a:bodyPr/>
                    <a:lstStyle/>
                    <a:p>
                      <a:pPr algn="ctr">
                        <a:spcAft>
                          <a:spcPts val="0"/>
                        </a:spcAft>
                      </a:pPr>
                      <a:r>
                        <a:rPr lang="en-US" sz="2000" kern="100" baseline="0" dirty="0">
                          <a:effectLst/>
                          <a:latin typeface="Arial" panose="020B0604020202020204" pitchFamily="34" charset="0"/>
                          <a:ea typeface="楷体" panose="02010609060101010101" pitchFamily="49" charset="-122"/>
                        </a:rPr>
                        <a:t> </a:t>
                      </a:r>
                      <a:endParaRPr lang="zh-CN" sz="2000" kern="100" baseline="0" dirty="0">
                        <a:effectLst/>
                        <a:latin typeface="Arial" panose="020B0604020202020204" pitchFamily="34" charset="0"/>
                        <a:ea typeface="楷体" panose="02010609060101010101" pitchFamily="49" charset="-122"/>
                        <a:cs typeface="Times New Roman" panose="02020603050405020304" pitchFamily="18" charset="0"/>
                      </a:endParaRPr>
                    </a:p>
                  </a:txBody>
                  <a:tcPr marL="68580" marR="68580" marT="0" marB="0" anchor="ctr"/>
                </a:tc>
                <a:tc>
                  <a:txBody>
                    <a:bodyPr/>
                    <a:lstStyle/>
                    <a:p>
                      <a:pPr algn="ctr">
                        <a:spcAft>
                          <a:spcPts val="0"/>
                        </a:spcAft>
                      </a:pPr>
                      <a:r>
                        <a:rPr lang="en-US" sz="2000" kern="100" baseline="0" dirty="0">
                          <a:effectLst/>
                          <a:latin typeface="Arial" panose="020B0604020202020204" pitchFamily="34" charset="0"/>
                          <a:ea typeface="楷体" panose="02010609060101010101" pitchFamily="49" charset="-122"/>
                        </a:rPr>
                        <a:t>0.2~0.4μm</a:t>
                      </a:r>
                      <a:endParaRPr lang="zh-CN" sz="2000" kern="100" baseline="0" dirty="0">
                        <a:effectLst/>
                        <a:latin typeface="Arial" panose="020B0604020202020204" pitchFamily="34" charset="0"/>
                        <a:ea typeface="楷体" panose="02010609060101010101" pitchFamily="49" charset="-122"/>
                        <a:cs typeface="Times New Roman" panose="02020603050405020304" pitchFamily="18" charset="0"/>
                      </a:endParaRPr>
                    </a:p>
                  </a:txBody>
                  <a:tcPr marL="68580" marR="68580" marT="0" marB="0" anchor="ctr"/>
                </a:tc>
                <a:tc>
                  <a:txBody>
                    <a:bodyPr/>
                    <a:lstStyle/>
                    <a:p>
                      <a:pPr algn="ctr">
                        <a:spcAft>
                          <a:spcPts val="0"/>
                        </a:spcAft>
                      </a:pPr>
                      <a:r>
                        <a:rPr lang="en-US" sz="2000" kern="100" baseline="0">
                          <a:effectLst/>
                          <a:latin typeface="Arial" panose="020B0604020202020204" pitchFamily="34" charset="0"/>
                          <a:ea typeface="楷体" panose="02010609060101010101" pitchFamily="49" charset="-122"/>
                        </a:rPr>
                        <a:t>0.6~0.8μm</a:t>
                      </a:r>
                      <a:endParaRPr lang="zh-CN" sz="2000" kern="100" baseline="0">
                        <a:effectLst/>
                        <a:latin typeface="Arial" panose="020B0604020202020204" pitchFamily="34" charset="0"/>
                        <a:ea typeface="楷体" panose="02010609060101010101" pitchFamily="49"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1224136">
                <a:tc>
                  <a:txBody>
                    <a:bodyPr/>
                    <a:lstStyle/>
                    <a:p>
                      <a:pPr algn="ctr">
                        <a:spcAft>
                          <a:spcPts val="0"/>
                        </a:spcAft>
                      </a:pPr>
                      <a:r>
                        <a:rPr lang="zh-CN" sz="2000" kern="100" baseline="0" dirty="0">
                          <a:effectLst/>
                          <a:latin typeface="Arial" panose="020B0604020202020204" pitchFamily="34" charset="0"/>
                          <a:ea typeface="楷体" panose="02010609060101010101" pitchFamily="49" charset="-122"/>
                        </a:rPr>
                        <a:t>第三步聚结</a:t>
                      </a:r>
                      <a:endParaRPr lang="zh-CN" sz="2000" kern="100" baseline="0" dirty="0">
                        <a:effectLst/>
                        <a:latin typeface="Arial" panose="020B0604020202020204" pitchFamily="34" charset="0"/>
                        <a:ea typeface="楷体" panose="02010609060101010101" pitchFamily="49" charset="-122"/>
                        <a:cs typeface="Times New Roman" panose="02020603050405020304" pitchFamily="18" charset="0"/>
                      </a:endParaRPr>
                    </a:p>
                  </a:txBody>
                  <a:tcPr marL="68580" marR="68580" marT="0" marB="0" anchor="ctr"/>
                </a:tc>
                <a:tc>
                  <a:txBody>
                    <a:bodyPr/>
                    <a:lstStyle/>
                    <a:p>
                      <a:pPr algn="ctr">
                        <a:spcAft>
                          <a:spcPts val="0"/>
                        </a:spcAft>
                      </a:pPr>
                      <a:r>
                        <a:rPr lang="zh-CN" sz="2000" kern="100" baseline="0">
                          <a:effectLst/>
                          <a:latin typeface="Arial" panose="020B0604020202020204" pitchFamily="34" charset="0"/>
                          <a:ea typeface="楷体" panose="02010609060101010101" pitchFamily="49" charset="-122"/>
                        </a:rPr>
                        <a:t>聚结体</a:t>
                      </a:r>
                      <a:endParaRPr lang="zh-CN" sz="2000" kern="100" baseline="0">
                        <a:effectLst/>
                        <a:latin typeface="Arial" panose="020B0604020202020204" pitchFamily="34" charset="0"/>
                        <a:ea typeface="楷体" panose="02010609060101010101" pitchFamily="49" charset="-122"/>
                        <a:cs typeface="Times New Roman" panose="02020603050405020304" pitchFamily="18" charset="0"/>
                      </a:endParaRPr>
                    </a:p>
                  </a:txBody>
                  <a:tcPr marL="68580" marR="68580" marT="0" marB="0" anchor="ctr"/>
                </a:tc>
                <a:tc vMerge="1">
                  <a:txBody>
                    <a:bodyPr/>
                    <a:lstStyle/>
                    <a:p>
                      <a:endParaRPr lang="zh-CN" altLang="en-US"/>
                    </a:p>
                  </a:txBody>
                  <a:tcPr/>
                </a:tc>
                <a:tc>
                  <a:txBody>
                    <a:bodyPr/>
                    <a:lstStyle/>
                    <a:p>
                      <a:pPr algn="ctr">
                        <a:spcAft>
                          <a:spcPts val="0"/>
                        </a:spcAft>
                      </a:pPr>
                      <a:r>
                        <a:rPr lang="en-US" sz="2000" kern="100" baseline="0" dirty="0">
                          <a:effectLst/>
                          <a:latin typeface="Arial" panose="020B0604020202020204" pitchFamily="34" charset="0"/>
                          <a:ea typeface="楷体" panose="02010609060101010101" pitchFamily="49" charset="-122"/>
                        </a:rPr>
                        <a:t>4%~10%</a:t>
                      </a:r>
                      <a:endParaRPr lang="zh-CN" sz="2000" kern="100" baseline="0" dirty="0">
                        <a:effectLst/>
                        <a:latin typeface="Arial" panose="020B0604020202020204" pitchFamily="34" charset="0"/>
                        <a:ea typeface="楷体" panose="02010609060101010101" pitchFamily="49" charset="-122"/>
                        <a:cs typeface="Times New Roman" panose="02020603050405020304" pitchFamily="18" charset="0"/>
                      </a:endParaRPr>
                    </a:p>
                  </a:txBody>
                  <a:tcPr marL="68580" marR="68580" marT="0" marB="0" anchor="ctr"/>
                </a:tc>
                <a:tc>
                  <a:txBody>
                    <a:bodyPr/>
                    <a:lstStyle/>
                    <a:p>
                      <a:pPr algn="ctr">
                        <a:spcAft>
                          <a:spcPts val="0"/>
                        </a:spcAft>
                      </a:pPr>
                      <a:r>
                        <a:rPr lang="en-US" sz="2000" kern="100" baseline="0">
                          <a:effectLst/>
                          <a:latin typeface="Arial" panose="020B0604020202020204" pitchFamily="34" charset="0"/>
                          <a:ea typeface="楷体" panose="02010609060101010101" pitchFamily="49" charset="-122"/>
                        </a:rPr>
                        <a:t>1~2μm</a:t>
                      </a:r>
                      <a:endParaRPr lang="zh-CN" sz="2000" kern="100" baseline="0">
                        <a:effectLst/>
                        <a:latin typeface="Arial" panose="020B0604020202020204" pitchFamily="34" charset="0"/>
                        <a:ea typeface="楷体" panose="02010609060101010101" pitchFamily="49" charset="-122"/>
                        <a:cs typeface="Times New Roman" panose="02020603050405020304" pitchFamily="18" charset="0"/>
                      </a:endParaRPr>
                    </a:p>
                  </a:txBody>
                  <a:tcPr marL="68580" marR="68580" marT="0" marB="0" anchor="ctr"/>
                </a:tc>
                <a:tc>
                  <a:txBody>
                    <a:bodyPr/>
                    <a:lstStyle/>
                    <a:p>
                      <a:pPr algn="ctr">
                        <a:spcAft>
                          <a:spcPts val="0"/>
                        </a:spcAft>
                      </a:pPr>
                      <a:r>
                        <a:rPr lang="en-US" sz="2000" kern="100" baseline="0">
                          <a:effectLst/>
                          <a:latin typeface="Arial" panose="020B0604020202020204" pitchFamily="34" charset="0"/>
                          <a:ea typeface="楷体" panose="02010609060101010101" pitchFamily="49" charset="-122"/>
                        </a:rPr>
                        <a:t> </a:t>
                      </a:r>
                      <a:endParaRPr lang="zh-CN" sz="2000" kern="100" baseline="0">
                        <a:effectLst/>
                        <a:latin typeface="Arial" panose="020B0604020202020204" pitchFamily="34" charset="0"/>
                        <a:ea typeface="楷体" panose="02010609060101010101" pitchFamily="49"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1368152">
                <a:tc>
                  <a:txBody>
                    <a:bodyPr/>
                    <a:lstStyle/>
                    <a:p>
                      <a:pPr algn="ctr">
                        <a:spcAft>
                          <a:spcPts val="0"/>
                        </a:spcAft>
                      </a:pPr>
                      <a:r>
                        <a:rPr lang="zh-CN" sz="2000" kern="100" baseline="0" dirty="0">
                          <a:effectLst/>
                          <a:latin typeface="Arial" panose="020B0604020202020204" pitchFamily="34" charset="0"/>
                          <a:ea typeface="楷体" panose="02010609060101010101" pitchFamily="49" charset="-122"/>
                        </a:rPr>
                        <a:t>成长</a:t>
                      </a:r>
                    </a:p>
                    <a:p>
                      <a:pPr algn="ctr">
                        <a:spcAft>
                          <a:spcPts val="0"/>
                        </a:spcAft>
                      </a:pPr>
                      <a:r>
                        <a:rPr lang="zh-CN" sz="2000" kern="100" baseline="0" dirty="0">
                          <a:effectLst/>
                          <a:latin typeface="Arial" panose="020B0604020202020204" pitchFamily="34" charset="0"/>
                          <a:ea typeface="楷体" panose="02010609060101010101" pitchFamily="49" charset="-122"/>
                        </a:rPr>
                        <a:t>（初级粒子间）</a:t>
                      </a:r>
                      <a:endParaRPr lang="zh-CN" sz="2000" kern="100" baseline="0" dirty="0">
                        <a:effectLst/>
                        <a:latin typeface="Arial" panose="020B0604020202020204" pitchFamily="34" charset="0"/>
                        <a:ea typeface="楷体" panose="02010609060101010101" pitchFamily="49" charset="-122"/>
                        <a:cs typeface="Times New Roman" panose="02020603050405020304" pitchFamily="18" charset="0"/>
                      </a:endParaRPr>
                    </a:p>
                  </a:txBody>
                  <a:tcPr marL="68580" marR="68580" marT="0" marB="0" anchor="ctr"/>
                </a:tc>
                <a:tc>
                  <a:txBody>
                    <a:bodyPr/>
                    <a:lstStyle/>
                    <a:p>
                      <a:pPr algn="ctr">
                        <a:spcAft>
                          <a:spcPts val="0"/>
                        </a:spcAft>
                      </a:pPr>
                      <a:r>
                        <a:rPr lang="zh-CN" sz="2000" kern="100" baseline="0" dirty="0">
                          <a:effectLst/>
                          <a:latin typeface="Arial" panose="020B0604020202020204" pitchFamily="34" charset="0"/>
                          <a:ea typeface="楷体" panose="02010609060101010101" pitchFamily="49" charset="-122"/>
                        </a:rPr>
                        <a:t>熔结的聚集体</a:t>
                      </a:r>
                      <a:endParaRPr lang="zh-CN" sz="2000" kern="100" baseline="0" dirty="0">
                        <a:effectLst/>
                        <a:latin typeface="Arial" panose="020B0604020202020204" pitchFamily="34" charset="0"/>
                        <a:ea typeface="楷体" panose="02010609060101010101" pitchFamily="49" charset="-122"/>
                        <a:cs typeface="Times New Roman" panose="02020603050405020304" pitchFamily="18" charset="0"/>
                      </a:endParaRPr>
                    </a:p>
                  </a:txBody>
                  <a:tcPr marL="68580" marR="68580" marT="0" marB="0" anchor="ctr"/>
                </a:tc>
                <a:tc vMerge="1">
                  <a:txBody>
                    <a:bodyPr/>
                    <a:lstStyle/>
                    <a:p>
                      <a:endParaRPr lang="zh-CN" altLang="en-US"/>
                    </a:p>
                  </a:txBody>
                  <a:tcPr/>
                </a:tc>
                <a:tc>
                  <a:txBody>
                    <a:bodyPr/>
                    <a:lstStyle/>
                    <a:p>
                      <a:pPr algn="ctr">
                        <a:spcAft>
                          <a:spcPts val="0"/>
                        </a:spcAft>
                      </a:pPr>
                      <a:r>
                        <a:rPr lang="en-US" sz="2000" kern="100" baseline="0" dirty="0">
                          <a:effectLst/>
                          <a:latin typeface="Arial" panose="020B0604020202020204" pitchFamily="34" charset="0"/>
                          <a:ea typeface="楷体" panose="02010609060101010101" pitchFamily="49" charset="-122"/>
                        </a:rPr>
                        <a:t>90%</a:t>
                      </a:r>
                      <a:endParaRPr lang="zh-CN" sz="2000" kern="100" baseline="0" dirty="0">
                        <a:effectLst/>
                        <a:latin typeface="Arial" panose="020B0604020202020204" pitchFamily="34" charset="0"/>
                        <a:ea typeface="楷体" panose="02010609060101010101" pitchFamily="49" charset="-122"/>
                        <a:cs typeface="Times New Roman" panose="02020603050405020304" pitchFamily="18" charset="0"/>
                      </a:endParaRPr>
                    </a:p>
                  </a:txBody>
                  <a:tcPr marL="68580" marR="68580" marT="0" marB="0" anchor="ctr"/>
                </a:tc>
                <a:tc>
                  <a:txBody>
                    <a:bodyPr/>
                    <a:lstStyle/>
                    <a:p>
                      <a:pPr algn="ctr">
                        <a:spcAft>
                          <a:spcPts val="0"/>
                        </a:spcAft>
                      </a:pPr>
                      <a:r>
                        <a:rPr lang="en-US" sz="2000" kern="100" baseline="0">
                          <a:effectLst/>
                          <a:latin typeface="Arial" panose="020B0604020202020204" pitchFamily="34" charset="0"/>
                          <a:ea typeface="楷体" panose="02010609060101010101" pitchFamily="49" charset="-122"/>
                        </a:rPr>
                        <a:t> </a:t>
                      </a:r>
                      <a:endParaRPr lang="zh-CN" sz="2000" kern="100" baseline="0">
                        <a:effectLst/>
                        <a:latin typeface="Arial" panose="020B0604020202020204" pitchFamily="34" charset="0"/>
                        <a:ea typeface="楷体" panose="02010609060101010101" pitchFamily="49" charset="-122"/>
                        <a:cs typeface="Times New Roman" panose="02020603050405020304" pitchFamily="18" charset="0"/>
                      </a:endParaRPr>
                    </a:p>
                  </a:txBody>
                  <a:tcPr marL="68580" marR="68580" marT="0" marB="0" anchor="ctr"/>
                </a:tc>
                <a:tc>
                  <a:txBody>
                    <a:bodyPr/>
                    <a:lstStyle/>
                    <a:p>
                      <a:pPr algn="ctr">
                        <a:spcAft>
                          <a:spcPts val="0"/>
                        </a:spcAft>
                      </a:pPr>
                      <a:r>
                        <a:rPr lang="en-US" sz="2000" kern="100" baseline="0" dirty="0">
                          <a:effectLst/>
                          <a:latin typeface="Arial" panose="020B0604020202020204" pitchFamily="34" charset="0"/>
                          <a:ea typeface="楷体" panose="02010609060101010101" pitchFamily="49" charset="-122"/>
                        </a:rPr>
                        <a:t>2~10μm</a:t>
                      </a:r>
                      <a:endParaRPr lang="zh-CN" sz="2000" kern="100" baseline="0" dirty="0">
                        <a:effectLst/>
                        <a:latin typeface="Arial" panose="020B0604020202020204" pitchFamily="34" charset="0"/>
                        <a:ea typeface="楷体" panose="02010609060101010101" pitchFamily="49"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7"/>
                  </a:ext>
                </a:extLst>
              </a:tr>
            </a:tbl>
          </a:graphicData>
        </a:graphic>
      </p:graphicFrame>
      <p:pic>
        <p:nvPicPr>
          <p:cNvPr id="3" name="图片 2"/>
          <p:cNvPicPr>
            <a:picLocks noChangeAspect="1"/>
          </p:cNvPicPr>
          <p:nvPr/>
        </p:nvPicPr>
        <p:blipFill>
          <a:blip r:embed="rId3"/>
          <a:stretch>
            <a:fillRect/>
          </a:stretch>
        </p:blipFill>
        <p:spPr>
          <a:xfrm>
            <a:off x="3275856" y="692696"/>
            <a:ext cx="1461012" cy="5906528"/>
          </a:xfrm>
          <a:prstGeom prst="rect">
            <a:avLst/>
          </a:prstGeom>
        </p:spPr>
      </p:pic>
    </p:spTree>
    <p:extLst>
      <p:ext uri="{BB962C8B-B14F-4D97-AF65-F5344CB8AC3E}">
        <p14:creationId xmlns:p14="http://schemas.microsoft.com/office/powerpoint/2010/main" val="4098345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5235" y="0"/>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悬浮聚合</a:t>
            </a:r>
          </a:p>
        </p:txBody>
      </p:sp>
      <p:sp>
        <p:nvSpPr>
          <p:cNvPr id="3" name="流程图: 可选过程 2"/>
          <p:cNvSpPr/>
          <p:nvPr/>
        </p:nvSpPr>
        <p:spPr>
          <a:xfrm>
            <a:off x="637337" y="2636912"/>
            <a:ext cx="1656184" cy="648072"/>
          </a:xfrm>
          <a:prstGeom prst="flowChartAlternate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3200" dirty="0"/>
              <a:t>Polymer</a:t>
            </a:r>
            <a:endParaRPr lang="zh-CN" altLang="en-US" sz="3200" dirty="0"/>
          </a:p>
        </p:txBody>
      </p:sp>
      <p:sp>
        <p:nvSpPr>
          <p:cNvPr id="4" name="左大括号 3"/>
          <p:cNvSpPr/>
          <p:nvPr/>
        </p:nvSpPr>
        <p:spPr>
          <a:xfrm>
            <a:off x="2411760" y="1268760"/>
            <a:ext cx="504056" cy="3888432"/>
          </a:xfrm>
          <a:prstGeom prst="leftBrace">
            <a:avLst>
              <a:gd name="adj1" fmla="val 94634"/>
              <a:gd name="adj2" fmla="val 50000"/>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zh-CN" altLang="en-US"/>
          </a:p>
        </p:txBody>
      </p:sp>
      <p:sp>
        <p:nvSpPr>
          <p:cNvPr id="5" name="文本框 4"/>
          <p:cNvSpPr txBox="1"/>
          <p:nvPr/>
        </p:nvSpPr>
        <p:spPr>
          <a:xfrm>
            <a:off x="2915816" y="1007150"/>
            <a:ext cx="5929828" cy="4524315"/>
          </a:xfrm>
          <a:prstGeom prst="rect">
            <a:avLst/>
          </a:prstGeom>
          <a:noFill/>
        </p:spPr>
        <p:txBody>
          <a:bodyPr wrap="none" rtlCol="0">
            <a:spAutoFit/>
          </a:bodyPr>
          <a:lstStyle/>
          <a:p>
            <a:r>
              <a:rPr lang="en-US" altLang="zh-CN" sz="3200" dirty="0"/>
              <a:t>PVC</a:t>
            </a:r>
          </a:p>
          <a:p>
            <a:r>
              <a:rPr lang="en-US" altLang="zh-CN" sz="3200" dirty="0"/>
              <a:t>PS</a:t>
            </a:r>
          </a:p>
          <a:p>
            <a:r>
              <a:rPr lang="zh-CN" altLang="en-US" sz="3200" dirty="0"/>
              <a:t>发泡性</a:t>
            </a:r>
            <a:r>
              <a:rPr lang="en-US" altLang="zh-CN" sz="3200" dirty="0"/>
              <a:t>PS</a:t>
            </a:r>
          </a:p>
          <a:p>
            <a:r>
              <a:rPr lang="zh-CN" altLang="en-US" sz="3200" dirty="0"/>
              <a:t>苯乙烯</a:t>
            </a:r>
            <a:r>
              <a:rPr lang="en-US" altLang="zh-CN" sz="3200" dirty="0"/>
              <a:t>-</a:t>
            </a:r>
            <a:r>
              <a:rPr lang="zh-CN" altLang="en-US" sz="3200" dirty="0"/>
              <a:t>丙烯腈共聚物</a:t>
            </a:r>
            <a:endParaRPr lang="en-US" altLang="zh-CN" sz="3200" dirty="0"/>
          </a:p>
          <a:p>
            <a:r>
              <a:rPr lang="zh-CN" altLang="en-US" sz="3200" dirty="0"/>
              <a:t>离子交换树脂用交联聚苯乙烯球</a:t>
            </a:r>
            <a:endParaRPr lang="en-US" altLang="zh-CN" sz="3200" dirty="0"/>
          </a:p>
          <a:p>
            <a:r>
              <a:rPr lang="en-US" altLang="zh-CN" sz="3200" dirty="0"/>
              <a:t>PMMA</a:t>
            </a:r>
          </a:p>
          <a:p>
            <a:r>
              <a:rPr lang="zh-CN" altLang="en-US" sz="3200" dirty="0"/>
              <a:t>聚偏二氯乙烯</a:t>
            </a:r>
            <a:endParaRPr lang="en-US" altLang="zh-CN" sz="3200" dirty="0"/>
          </a:p>
          <a:p>
            <a:r>
              <a:rPr lang="en-US" altLang="zh-CN" sz="3200" dirty="0"/>
              <a:t>PTFE</a:t>
            </a:r>
          </a:p>
          <a:p>
            <a:r>
              <a:rPr lang="zh-CN" altLang="en-US" sz="3200" dirty="0"/>
              <a:t>聚三氟氯乙烯</a:t>
            </a:r>
          </a:p>
        </p:txBody>
      </p:sp>
    </p:spTree>
    <p:extLst>
      <p:ext uri="{BB962C8B-B14F-4D97-AF65-F5344CB8AC3E}">
        <p14:creationId xmlns:p14="http://schemas.microsoft.com/office/powerpoint/2010/main" val="14723806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3294474"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成粒过程特点</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150000"/>
              </a:lnSpc>
              <a:spcBef>
                <a:spcPts val="600"/>
              </a:spcBef>
              <a:buClr>
                <a:srgbClr val="002060"/>
              </a:buClr>
              <a:buFont typeface="Wingdings" panose="05000000000000000000" pitchFamily="2" charset="2"/>
              <a:buChar char="u"/>
            </a:pPr>
            <a:r>
              <a:rPr lang="zh-CN" altLang="en-US" sz="2800" b="1" dirty="0">
                <a:solidFill>
                  <a:srgbClr val="0000FF"/>
                </a:solidFill>
                <a:latin typeface="Arial" panose="020B0604020202020204" pitchFamily="34" charset="0"/>
                <a:ea typeface="楷体" panose="02010609060101010101" pitchFamily="49" charset="-122"/>
              </a:rPr>
              <a:t>非均相粒子的形成有相变化</a:t>
            </a:r>
            <a:endParaRPr lang="en-US" altLang="zh-CN" sz="2800" b="1" dirty="0">
              <a:solidFill>
                <a:srgbClr val="0000FF"/>
              </a:solidFill>
              <a:latin typeface="Arial" panose="020B0604020202020204" pitchFamily="34" charset="0"/>
              <a:ea typeface="楷体" panose="02010609060101010101" pitchFamily="49" charset="-122"/>
            </a:endParaRPr>
          </a:p>
          <a:p>
            <a:pPr>
              <a:lnSpc>
                <a:spcPct val="150000"/>
              </a:lnSpc>
              <a:spcBef>
                <a:spcPts val="600"/>
              </a:spcBef>
              <a:buClr>
                <a:srgbClr val="002060"/>
              </a:buClr>
            </a:pPr>
            <a:r>
              <a:rPr lang="zh-CN" altLang="en-US" sz="2800" b="1" dirty="0">
                <a:solidFill>
                  <a:schemeClr val="tx1"/>
                </a:solidFill>
                <a:latin typeface="Arial" panose="020B0604020202020204" pitchFamily="34" charset="0"/>
                <a:ea typeface="楷体" panose="02010609060101010101" pitchFamily="49" charset="-122"/>
              </a:rPr>
              <a:t>液相→液、固两相→固相</a:t>
            </a:r>
            <a:endParaRPr lang="en-US" altLang="zh-CN" sz="2800" b="1" dirty="0">
              <a:solidFill>
                <a:schemeClr val="tx1"/>
              </a:solidFill>
              <a:latin typeface="Arial" panose="020B0604020202020204" pitchFamily="34" charset="0"/>
              <a:ea typeface="楷体" panose="02010609060101010101" pitchFamily="49" charset="-122"/>
            </a:endParaRPr>
          </a:p>
          <a:p>
            <a:pPr>
              <a:lnSpc>
                <a:spcPct val="150000"/>
              </a:lnSpc>
              <a:spcBef>
                <a:spcPts val="600"/>
              </a:spcBef>
              <a:buClr>
                <a:srgbClr val="002060"/>
              </a:buClr>
            </a:pPr>
            <a:r>
              <a:rPr lang="zh-CN" altLang="en-US" sz="2800" b="1" dirty="0">
                <a:solidFill>
                  <a:schemeClr val="tx1"/>
                </a:solidFill>
                <a:latin typeface="Arial" panose="020B0604020202020204" pitchFamily="34" charset="0"/>
                <a:ea typeface="楷体" panose="02010609060101010101" pitchFamily="49" charset="-122"/>
              </a:rPr>
              <a:t>如氯乙烯，偏二氯乙烯等单体的悬浮聚合</a:t>
            </a:r>
            <a:endParaRPr lang="en-US" altLang="zh-CN" sz="2800" b="1" dirty="0">
              <a:solidFill>
                <a:schemeClr val="tx1"/>
              </a:solidFill>
              <a:latin typeface="Arial" panose="020B0604020202020204" pitchFamily="34" charset="0"/>
              <a:ea typeface="楷体" panose="02010609060101010101" pitchFamily="49" charset="-122"/>
            </a:endParaRPr>
          </a:p>
          <a:p>
            <a:pPr marL="457200" indent="-457200">
              <a:lnSpc>
                <a:spcPct val="150000"/>
              </a:lnSpc>
              <a:spcBef>
                <a:spcPts val="600"/>
              </a:spcBef>
              <a:buClr>
                <a:srgbClr val="002060"/>
              </a:buClr>
              <a:buFont typeface="Wingdings" panose="05000000000000000000" pitchFamily="2" charset="2"/>
              <a:buChar char="u"/>
            </a:pPr>
            <a:r>
              <a:rPr lang="zh-CN" altLang="en-US" sz="2800" b="1" dirty="0">
                <a:solidFill>
                  <a:srgbClr val="0000FF"/>
                </a:solidFill>
                <a:latin typeface="Arial" panose="020B0604020202020204" pitchFamily="34" charset="0"/>
                <a:ea typeface="楷体" panose="02010609060101010101" pitchFamily="49" charset="-122"/>
              </a:rPr>
              <a:t>均相粒子的形成无相变化</a:t>
            </a:r>
            <a:endParaRPr lang="en-US" altLang="zh-CN" sz="2800" b="1" dirty="0">
              <a:solidFill>
                <a:srgbClr val="0000FF"/>
              </a:solidFill>
              <a:latin typeface="Arial" panose="020B0604020202020204" pitchFamily="34" charset="0"/>
              <a:ea typeface="楷体" panose="02010609060101010101" pitchFamily="49" charset="-122"/>
            </a:endParaRPr>
          </a:p>
          <a:p>
            <a:pPr>
              <a:lnSpc>
                <a:spcPct val="150000"/>
              </a:lnSpc>
              <a:spcBef>
                <a:spcPts val="600"/>
              </a:spcBef>
              <a:buClr>
                <a:srgbClr val="002060"/>
              </a:buClr>
            </a:pPr>
            <a:r>
              <a:rPr lang="zh-CN" altLang="en-US" sz="2800" b="1" dirty="0">
                <a:solidFill>
                  <a:schemeClr val="tx1"/>
                </a:solidFill>
                <a:latin typeface="Arial" panose="020B0604020202020204" pitchFamily="34" charset="0"/>
                <a:ea typeface="楷体" panose="02010609060101010101" pitchFamily="49" charset="-122"/>
              </a:rPr>
              <a:t>聚合过程始终保持为一相。</a:t>
            </a:r>
            <a:endParaRPr lang="en-US" altLang="zh-CN" sz="2800" b="1" dirty="0">
              <a:solidFill>
                <a:schemeClr val="tx1"/>
              </a:solidFill>
              <a:latin typeface="Arial" panose="020B0604020202020204" pitchFamily="34" charset="0"/>
              <a:ea typeface="楷体" panose="02010609060101010101" pitchFamily="49" charset="-122"/>
            </a:endParaRPr>
          </a:p>
          <a:p>
            <a:pPr>
              <a:lnSpc>
                <a:spcPct val="150000"/>
              </a:lnSpc>
              <a:spcBef>
                <a:spcPts val="600"/>
              </a:spcBef>
              <a:buClr>
                <a:srgbClr val="002060"/>
              </a:buClr>
            </a:pPr>
            <a:r>
              <a:rPr lang="zh-CN" altLang="en-US" sz="2800" b="1" dirty="0">
                <a:solidFill>
                  <a:schemeClr val="tx1"/>
                </a:solidFill>
                <a:latin typeface="Arial" panose="020B0604020202020204" pitchFamily="34" charset="0"/>
                <a:ea typeface="楷体" panose="02010609060101010101" pitchFamily="49" charset="-122"/>
              </a:rPr>
              <a:t>如苯乙烯、甲基丙烯酸甲酯、丙烯酸酯类单体的悬浮聚合。</a:t>
            </a:r>
          </a:p>
        </p:txBody>
      </p:sp>
    </p:spTree>
    <p:extLst>
      <p:ext uri="{BB962C8B-B14F-4D97-AF65-F5344CB8AC3E}">
        <p14:creationId xmlns:p14="http://schemas.microsoft.com/office/powerpoint/2010/main" val="27305328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11914"/>
            <a:ext cx="3294474"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成粒过程特点</a:t>
            </a:r>
          </a:p>
        </p:txBody>
      </p:sp>
      <p:sp>
        <p:nvSpPr>
          <p:cNvPr id="9" name="对角圆角矩形 8"/>
          <p:cNvSpPr/>
          <p:nvPr/>
        </p:nvSpPr>
        <p:spPr>
          <a:xfrm>
            <a:off x="683568" y="836712"/>
            <a:ext cx="8064896" cy="720080"/>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150000"/>
              </a:lnSpc>
              <a:spcBef>
                <a:spcPts val="600"/>
              </a:spcBef>
              <a:buClr>
                <a:srgbClr val="002060"/>
              </a:buClr>
              <a:buFont typeface="Wingdings" panose="05000000000000000000" pitchFamily="2" charset="2"/>
              <a:buChar char="u"/>
            </a:pPr>
            <a:r>
              <a:rPr lang="zh-CN" altLang="en-US" sz="2800" b="1" dirty="0">
                <a:solidFill>
                  <a:schemeClr val="tx1"/>
                </a:solidFill>
                <a:latin typeface="Arial" panose="020B0604020202020204" pitchFamily="34" charset="0"/>
                <a:ea typeface="楷体" panose="02010609060101010101" pitchFamily="49" charset="-122"/>
              </a:rPr>
              <a:t>由单体转化为聚合物的过程是体积缩小的过程</a:t>
            </a:r>
          </a:p>
        </p:txBody>
      </p:sp>
      <p:sp>
        <p:nvSpPr>
          <p:cNvPr id="3" name="矩形 2"/>
          <p:cNvSpPr/>
          <p:nvPr/>
        </p:nvSpPr>
        <p:spPr>
          <a:xfrm>
            <a:off x="2443602" y="2514098"/>
            <a:ext cx="1261884" cy="523220"/>
          </a:xfrm>
          <a:prstGeom prst="rect">
            <a:avLst/>
          </a:prstGeom>
        </p:spPr>
        <p:txBody>
          <a:bodyPr wrap="none">
            <a:spAutoFit/>
          </a:bodyPr>
          <a:lstStyle/>
          <a:p>
            <a:pPr algn="r"/>
            <a:r>
              <a:rPr lang="zh-CN" altLang="en-US" sz="2800" dirty="0">
                <a:ea typeface="楷体" panose="02010609060101010101" pitchFamily="49" charset="-122"/>
              </a:rPr>
              <a:t>苯乙烯</a:t>
            </a:r>
          </a:p>
        </p:txBody>
      </p:sp>
      <p:sp>
        <p:nvSpPr>
          <p:cNvPr id="4" name="矩形 3"/>
          <p:cNvSpPr/>
          <p:nvPr/>
        </p:nvSpPr>
        <p:spPr>
          <a:xfrm>
            <a:off x="742632" y="1662873"/>
            <a:ext cx="8005832" cy="738664"/>
          </a:xfrm>
          <a:prstGeom prst="rect">
            <a:avLst/>
          </a:prstGeom>
        </p:spPr>
        <p:txBody>
          <a:bodyPr wrap="square">
            <a:spAutoFit/>
          </a:bodyPr>
          <a:lstStyle/>
          <a:p>
            <a:pPr>
              <a:lnSpc>
                <a:spcPct val="150000"/>
              </a:lnSpc>
              <a:spcBef>
                <a:spcPts val="600"/>
              </a:spcBef>
              <a:buClr>
                <a:srgbClr val="002060"/>
              </a:buClr>
            </a:pPr>
            <a:r>
              <a:rPr lang="zh-CN" altLang="en-US" sz="2800" b="1" dirty="0">
                <a:latin typeface="Arial" panose="020B0604020202020204" pitchFamily="34" charset="0"/>
                <a:ea typeface="楷体" panose="02010609060101010101" pitchFamily="49" charset="-122"/>
              </a:rPr>
              <a:t>如</a:t>
            </a:r>
            <a:r>
              <a:rPr lang="en-US" altLang="zh-CN" sz="2800" b="1" dirty="0">
                <a:latin typeface="Arial" panose="020B0604020202020204" pitchFamily="34" charset="0"/>
                <a:ea typeface="楷体" panose="02010609060101010101" pitchFamily="49" charset="-122"/>
              </a:rPr>
              <a:t>25℃</a:t>
            </a:r>
            <a:r>
              <a:rPr lang="zh-CN" altLang="en-US" sz="2800" b="1" dirty="0">
                <a:latin typeface="Arial" panose="020B0604020202020204" pitchFamily="34" charset="0"/>
                <a:ea typeface="楷体" panose="02010609060101010101" pitchFamily="49" charset="-122"/>
              </a:rPr>
              <a:t>下，几种单体</a:t>
            </a:r>
            <a:r>
              <a:rPr lang="en-US" altLang="zh-CN" sz="2800" b="1" dirty="0">
                <a:latin typeface="Arial" panose="020B0604020202020204" pitchFamily="34" charset="0"/>
                <a:ea typeface="楷体" panose="02010609060101010101" pitchFamily="49" charset="-122"/>
              </a:rPr>
              <a:t>100</a:t>
            </a:r>
            <a:r>
              <a:rPr lang="zh-CN" altLang="en-US" sz="2800" b="1" dirty="0">
                <a:latin typeface="Arial" panose="020B0604020202020204" pitchFamily="34" charset="0"/>
                <a:ea typeface="楷体" panose="02010609060101010101" pitchFamily="49" charset="-122"/>
              </a:rPr>
              <a:t>％转化时的体积收缩率为：</a:t>
            </a:r>
            <a:endParaRPr lang="en-US" altLang="zh-CN" sz="2800" b="1" dirty="0">
              <a:latin typeface="Arial" panose="020B0604020202020204" pitchFamily="34" charset="0"/>
              <a:ea typeface="楷体" panose="02010609060101010101" pitchFamily="49" charset="-122"/>
            </a:endParaRPr>
          </a:p>
        </p:txBody>
      </p:sp>
      <p:sp>
        <p:nvSpPr>
          <p:cNvPr id="5" name="右箭头 4"/>
          <p:cNvSpPr/>
          <p:nvPr/>
        </p:nvSpPr>
        <p:spPr>
          <a:xfrm>
            <a:off x="3705486" y="2717511"/>
            <a:ext cx="1224136" cy="184666"/>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dirty="0"/>
          </a:p>
        </p:txBody>
      </p:sp>
      <p:sp>
        <p:nvSpPr>
          <p:cNvPr id="6" name="矩形 5"/>
          <p:cNvSpPr/>
          <p:nvPr/>
        </p:nvSpPr>
        <p:spPr>
          <a:xfrm>
            <a:off x="5004048" y="2563884"/>
            <a:ext cx="1444626" cy="523220"/>
          </a:xfrm>
          <a:prstGeom prst="rect">
            <a:avLst/>
          </a:prstGeom>
        </p:spPr>
        <p:txBody>
          <a:bodyPr wrap="none">
            <a:spAutoFit/>
          </a:bodyPr>
          <a:lstStyle/>
          <a:p>
            <a:r>
              <a:rPr lang="zh-CN" altLang="en-US" sz="2800" dirty="0">
                <a:ea typeface="楷体" panose="02010609060101010101" pitchFamily="49" charset="-122"/>
              </a:rPr>
              <a:t>14.14％</a:t>
            </a:r>
          </a:p>
        </p:txBody>
      </p:sp>
      <p:sp>
        <p:nvSpPr>
          <p:cNvPr id="7" name="矩形 6"/>
          <p:cNvSpPr/>
          <p:nvPr/>
        </p:nvSpPr>
        <p:spPr>
          <a:xfrm>
            <a:off x="1007311" y="3284984"/>
            <a:ext cx="2698175" cy="523220"/>
          </a:xfrm>
          <a:prstGeom prst="rect">
            <a:avLst/>
          </a:prstGeom>
        </p:spPr>
        <p:txBody>
          <a:bodyPr wrap="none">
            <a:spAutoFit/>
          </a:bodyPr>
          <a:lstStyle/>
          <a:p>
            <a:pPr algn="r"/>
            <a:r>
              <a:rPr lang="zh-CN" altLang="en-US" sz="2800" dirty="0">
                <a:ea typeface="楷体" panose="02010609060101010101" pitchFamily="49" charset="-122"/>
              </a:rPr>
              <a:t>甲基丙烯酸甲酯</a:t>
            </a:r>
          </a:p>
        </p:txBody>
      </p:sp>
      <p:sp>
        <p:nvSpPr>
          <p:cNvPr id="14" name="右箭头 13"/>
          <p:cNvSpPr/>
          <p:nvPr/>
        </p:nvSpPr>
        <p:spPr>
          <a:xfrm>
            <a:off x="3705486" y="3435219"/>
            <a:ext cx="1224136" cy="184666"/>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dirty="0"/>
          </a:p>
        </p:txBody>
      </p:sp>
      <p:sp>
        <p:nvSpPr>
          <p:cNvPr id="10" name="矩形 9"/>
          <p:cNvSpPr/>
          <p:nvPr/>
        </p:nvSpPr>
        <p:spPr>
          <a:xfrm>
            <a:off x="5004048" y="3284984"/>
            <a:ext cx="1444626" cy="523220"/>
          </a:xfrm>
          <a:prstGeom prst="rect">
            <a:avLst/>
          </a:prstGeom>
        </p:spPr>
        <p:txBody>
          <a:bodyPr wrap="none">
            <a:spAutoFit/>
          </a:bodyPr>
          <a:lstStyle/>
          <a:p>
            <a:r>
              <a:rPr lang="zh-CN" altLang="en-US" sz="2800" dirty="0">
                <a:ea typeface="楷体" panose="02010609060101010101" pitchFamily="49" charset="-122"/>
              </a:rPr>
              <a:t>23.06％</a:t>
            </a:r>
          </a:p>
        </p:txBody>
      </p:sp>
      <p:sp>
        <p:nvSpPr>
          <p:cNvPr id="11" name="矩形 10"/>
          <p:cNvSpPr/>
          <p:nvPr/>
        </p:nvSpPr>
        <p:spPr>
          <a:xfrm>
            <a:off x="1725457" y="3963537"/>
            <a:ext cx="1980029" cy="523220"/>
          </a:xfrm>
          <a:prstGeom prst="rect">
            <a:avLst/>
          </a:prstGeom>
        </p:spPr>
        <p:txBody>
          <a:bodyPr wrap="none">
            <a:spAutoFit/>
          </a:bodyPr>
          <a:lstStyle/>
          <a:p>
            <a:pPr algn="r"/>
            <a:r>
              <a:rPr lang="zh-CN" altLang="en-US" sz="2800" dirty="0">
                <a:ea typeface="楷体" panose="02010609060101010101" pitchFamily="49" charset="-122"/>
              </a:rPr>
              <a:t>醋酸乙烯酯</a:t>
            </a:r>
          </a:p>
        </p:txBody>
      </p:sp>
      <p:sp>
        <p:nvSpPr>
          <p:cNvPr id="17" name="右箭头 16"/>
          <p:cNvSpPr/>
          <p:nvPr/>
        </p:nvSpPr>
        <p:spPr>
          <a:xfrm>
            <a:off x="3705486" y="4084734"/>
            <a:ext cx="1224136" cy="184666"/>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dirty="0"/>
          </a:p>
        </p:txBody>
      </p:sp>
      <p:sp>
        <p:nvSpPr>
          <p:cNvPr id="12" name="矩形 11"/>
          <p:cNvSpPr/>
          <p:nvPr/>
        </p:nvSpPr>
        <p:spPr>
          <a:xfrm>
            <a:off x="5004048" y="3933056"/>
            <a:ext cx="1444626" cy="523220"/>
          </a:xfrm>
          <a:prstGeom prst="rect">
            <a:avLst/>
          </a:prstGeom>
        </p:spPr>
        <p:txBody>
          <a:bodyPr wrap="none">
            <a:spAutoFit/>
          </a:bodyPr>
          <a:lstStyle/>
          <a:p>
            <a:r>
              <a:rPr lang="zh-CN" altLang="en-US" sz="2800" dirty="0">
                <a:ea typeface="楷体" panose="02010609060101010101" pitchFamily="49" charset="-122"/>
              </a:rPr>
              <a:t>26.82％</a:t>
            </a:r>
          </a:p>
        </p:txBody>
      </p:sp>
      <p:sp>
        <p:nvSpPr>
          <p:cNvPr id="13" name="矩形 12"/>
          <p:cNvSpPr/>
          <p:nvPr/>
        </p:nvSpPr>
        <p:spPr>
          <a:xfrm>
            <a:off x="2443602" y="4642090"/>
            <a:ext cx="1261884" cy="523220"/>
          </a:xfrm>
          <a:prstGeom prst="rect">
            <a:avLst/>
          </a:prstGeom>
        </p:spPr>
        <p:txBody>
          <a:bodyPr wrap="none">
            <a:spAutoFit/>
          </a:bodyPr>
          <a:lstStyle/>
          <a:p>
            <a:pPr algn="r"/>
            <a:r>
              <a:rPr lang="zh-CN" altLang="en-US" sz="2800" dirty="0">
                <a:ea typeface="楷体" panose="02010609060101010101" pitchFamily="49" charset="-122"/>
              </a:rPr>
              <a:t>氯乙烯</a:t>
            </a:r>
          </a:p>
        </p:txBody>
      </p:sp>
      <p:sp>
        <p:nvSpPr>
          <p:cNvPr id="20" name="右箭头 19"/>
          <p:cNvSpPr/>
          <p:nvPr/>
        </p:nvSpPr>
        <p:spPr>
          <a:xfrm>
            <a:off x="3705486" y="4765914"/>
            <a:ext cx="1224136" cy="184666"/>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dirty="0"/>
          </a:p>
        </p:txBody>
      </p:sp>
      <p:sp>
        <p:nvSpPr>
          <p:cNvPr id="15" name="矩形 14"/>
          <p:cNvSpPr/>
          <p:nvPr/>
        </p:nvSpPr>
        <p:spPr>
          <a:xfrm>
            <a:off x="5004048" y="4581128"/>
            <a:ext cx="1444626" cy="523220"/>
          </a:xfrm>
          <a:prstGeom prst="rect">
            <a:avLst/>
          </a:prstGeom>
        </p:spPr>
        <p:txBody>
          <a:bodyPr wrap="none">
            <a:spAutoFit/>
          </a:bodyPr>
          <a:lstStyle/>
          <a:p>
            <a:r>
              <a:rPr lang="zh-CN" altLang="en-US" sz="2800" dirty="0">
                <a:ea typeface="楷体" panose="02010609060101010101" pitchFamily="49" charset="-122"/>
              </a:rPr>
              <a:t>35.80％</a:t>
            </a:r>
          </a:p>
        </p:txBody>
      </p:sp>
      <p:sp>
        <p:nvSpPr>
          <p:cNvPr id="16" name="矩形 15"/>
          <p:cNvSpPr/>
          <p:nvPr/>
        </p:nvSpPr>
        <p:spPr>
          <a:xfrm>
            <a:off x="827584" y="5229940"/>
            <a:ext cx="7776864" cy="954107"/>
          </a:xfrm>
          <a:prstGeom prst="rect">
            <a:avLst/>
          </a:prstGeom>
        </p:spPr>
        <p:txBody>
          <a:bodyPr wrap="square">
            <a:spAutoFit/>
          </a:bodyPr>
          <a:lstStyle/>
          <a:p>
            <a:r>
              <a:rPr lang="zh-CN" altLang="en-US" sz="2800" dirty="0">
                <a:ea typeface="楷体" panose="02010609060101010101" pitchFamily="49" charset="-122"/>
              </a:rPr>
              <a:t>反应液滴尺寸的收缩率为10％～15％，密度相应增大15％～20％。</a:t>
            </a:r>
          </a:p>
        </p:txBody>
      </p:sp>
      <p:sp>
        <p:nvSpPr>
          <p:cNvPr id="2" name="矩形 1"/>
          <p:cNvSpPr/>
          <p:nvPr/>
        </p:nvSpPr>
        <p:spPr>
          <a:xfrm>
            <a:off x="3726492" y="5762721"/>
            <a:ext cx="5128327" cy="584775"/>
          </a:xfrm>
          <a:prstGeom prst="rect">
            <a:avLst/>
          </a:prstGeom>
        </p:spPr>
        <p:txBody>
          <a:bodyPr wrap="none">
            <a:spAutoFit/>
          </a:bodyPr>
          <a:lstStyle/>
          <a:p>
            <a:r>
              <a:rPr lang="zh-CN" altLang="en-US" sz="3200" b="1" dirty="0">
                <a:latin typeface="Arial" panose="020B0604020202020204" pitchFamily="34" charset="0"/>
                <a:ea typeface="楷体" panose="02010609060101010101" pitchFamily="49" charset="-122"/>
              </a:rPr>
              <a:t>体积变化源于前后密度变化</a:t>
            </a:r>
            <a:endParaRPr lang="zh-CN" altLang="en-US" sz="3200" dirty="0"/>
          </a:p>
        </p:txBody>
      </p:sp>
    </p:spTree>
    <p:extLst>
      <p:ext uri="{BB962C8B-B14F-4D97-AF65-F5344CB8AC3E}">
        <p14:creationId xmlns:p14="http://schemas.microsoft.com/office/powerpoint/2010/main" val="33465935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5671"/>
            <a:ext cx="3294474"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成粒过程特点</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spcAft>
                <a:spcPts val="1800"/>
              </a:spcAft>
              <a:buClr>
                <a:srgbClr val="002060"/>
              </a:buClr>
              <a:buFont typeface="Wingdings" panose="05000000000000000000" pitchFamily="2" charset="2"/>
              <a:buChar char="u"/>
            </a:pPr>
            <a:r>
              <a:rPr lang="zh-CN" altLang="en-US" sz="2800" b="1" dirty="0">
                <a:solidFill>
                  <a:schemeClr val="tx1"/>
                </a:solidFill>
                <a:latin typeface="Arial" panose="020B0604020202020204" pitchFamily="34" charset="0"/>
                <a:ea typeface="楷体" panose="02010609060101010101" pitchFamily="49" charset="-122"/>
              </a:rPr>
              <a:t>均相聚合体系危险性比非均相聚合体系危险性大</a:t>
            </a:r>
          </a:p>
          <a:p>
            <a:pPr>
              <a:spcBef>
                <a:spcPts val="600"/>
              </a:spcBef>
              <a:spcAft>
                <a:spcPts val="1800"/>
              </a:spcAft>
              <a:buClr>
                <a:srgbClr val="002060"/>
              </a:buClr>
            </a:pPr>
            <a:r>
              <a:rPr lang="zh-CN" altLang="en-US" sz="2800" b="1" dirty="0">
                <a:solidFill>
                  <a:schemeClr val="tx1"/>
                </a:solidFill>
                <a:latin typeface="Arial" panose="020B0604020202020204" pitchFamily="34" charset="0"/>
                <a:ea typeface="楷体" panose="02010609060101010101" pitchFamily="49" charset="-122"/>
              </a:rPr>
              <a:t>转化率达</a:t>
            </a:r>
            <a:r>
              <a:rPr lang="en-US" altLang="zh-CN" sz="2800" b="1" dirty="0">
                <a:solidFill>
                  <a:schemeClr val="tx1"/>
                </a:solidFill>
                <a:latin typeface="Arial" panose="020B0604020202020204" pitchFamily="34" charset="0"/>
                <a:ea typeface="楷体" panose="02010609060101010101" pitchFamily="49" charset="-122"/>
              </a:rPr>
              <a:t>20</a:t>
            </a:r>
            <a:r>
              <a:rPr lang="zh-CN" altLang="en-US" sz="2800" b="1" dirty="0">
                <a:solidFill>
                  <a:schemeClr val="tx1"/>
                </a:solidFill>
                <a:latin typeface="Arial" panose="020B0604020202020204" pitchFamily="34" charset="0"/>
                <a:ea typeface="楷体" panose="02010609060101010101" pitchFamily="49" charset="-122"/>
              </a:rPr>
              <a:t>％～</a:t>
            </a:r>
            <a:r>
              <a:rPr lang="en-US" altLang="zh-CN" sz="2800" b="1" dirty="0">
                <a:solidFill>
                  <a:schemeClr val="tx1"/>
                </a:solidFill>
                <a:latin typeface="Arial" panose="020B0604020202020204" pitchFamily="34" charset="0"/>
                <a:ea typeface="楷体" panose="02010609060101010101" pitchFamily="49" charset="-122"/>
              </a:rPr>
              <a:t>70</a:t>
            </a:r>
            <a:r>
              <a:rPr lang="zh-CN" altLang="en-US" sz="2800" b="1" dirty="0">
                <a:solidFill>
                  <a:schemeClr val="tx1"/>
                </a:solidFill>
                <a:latin typeface="Arial" panose="020B0604020202020204" pitchFamily="34" charset="0"/>
                <a:ea typeface="楷体" panose="02010609060101010101" pitchFamily="49" charset="-122"/>
              </a:rPr>
              <a:t>％阶段，因均相粒子中溶解有大量的聚合物而使</a:t>
            </a:r>
            <a:r>
              <a:rPr lang="zh-CN" altLang="en-US" sz="2800" b="1" dirty="0">
                <a:solidFill>
                  <a:srgbClr val="0000FF"/>
                </a:solidFill>
                <a:latin typeface="Arial" panose="020B0604020202020204" pitchFamily="34" charset="0"/>
                <a:ea typeface="楷体" panose="02010609060101010101" pitchFamily="49" charset="-122"/>
              </a:rPr>
              <a:t>黏度很大</a:t>
            </a:r>
            <a:r>
              <a:rPr lang="zh-CN" altLang="en-US" sz="2800" b="1" dirty="0">
                <a:solidFill>
                  <a:schemeClr val="tx1"/>
                </a:solidFill>
                <a:latin typeface="Arial" panose="020B0604020202020204" pitchFamily="34" charset="0"/>
                <a:ea typeface="楷体" panose="02010609060101010101" pitchFamily="49" charset="-122"/>
              </a:rPr>
              <a:t>，黏结成大块的危险性比非均相体系大得多。因此，如果控制不当，这种黏性物料在几秒钟内就能黏结成大块，使搅拌器失效，造成</a:t>
            </a:r>
            <a:r>
              <a:rPr lang="zh-CN" altLang="en-US" sz="2800" b="1" dirty="0">
                <a:solidFill>
                  <a:srgbClr val="0000FF"/>
                </a:solidFill>
                <a:latin typeface="Arial" panose="020B0604020202020204" pitchFamily="34" charset="0"/>
                <a:ea typeface="楷体" panose="02010609060101010101" pitchFamily="49" charset="-122"/>
              </a:rPr>
              <a:t>生产事故</a:t>
            </a:r>
            <a:r>
              <a:rPr lang="zh-CN" altLang="en-US" sz="2800" b="1" dirty="0">
                <a:solidFill>
                  <a:schemeClr val="tx1"/>
                </a:solidFill>
                <a:latin typeface="Arial" panose="020B0604020202020204" pitchFamily="34" charset="0"/>
                <a:ea typeface="楷体" panose="02010609060101010101" pitchFamily="49" charset="-122"/>
              </a:rPr>
              <a:t>。</a:t>
            </a:r>
          </a:p>
          <a:p>
            <a:pPr marL="457200" indent="-457200">
              <a:spcBef>
                <a:spcPts val="600"/>
              </a:spcBef>
              <a:spcAft>
                <a:spcPts val="1800"/>
              </a:spcAft>
              <a:buClr>
                <a:srgbClr val="002060"/>
              </a:buClr>
              <a:buFont typeface="Wingdings" panose="05000000000000000000" pitchFamily="2" charset="2"/>
              <a:buChar char="u"/>
            </a:pPr>
            <a:r>
              <a:rPr lang="zh-CN" altLang="en-US" sz="2800" b="1" dirty="0">
                <a:solidFill>
                  <a:schemeClr val="tx1"/>
                </a:solidFill>
                <a:latin typeface="Arial" panose="020B0604020202020204" pitchFamily="34" charset="0"/>
                <a:ea typeface="楷体" panose="02010609060101010101" pitchFamily="49" charset="-122"/>
              </a:rPr>
              <a:t> 分散剂外膜</a:t>
            </a:r>
          </a:p>
          <a:p>
            <a:pPr>
              <a:spcBef>
                <a:spcPts val="600"/>
              </a:spcBef>
              <a:spcAft>
                <a:spcPts val="1800"/>
              </a:spcAft>
              <a:buClr>
                <a:srgbClr val="002060"/>
              </a:buClr>
            </a:pPr>
            <a:r>
              <a:rPr lang="zh-CN" altLang="en-US" sz="2800" b="1" dirty="0">
                <a:solidFill>
                  <a:schemeClr val="tx1"/>
                </a:solidFill>
                <a:latin typeface="Arial" panose="020B0604020202020204" pitchFamily="34" charset="0"/>
                <a:ea typeface="楷体" panose="02010609060101010101" pitchFamily="49" charset="-122"/>
              </a:rPr>
              <a:t>未结合的分散剂外膜可以在后处理阶段除掉，但通过链转移而与聚合物结合的除不掉。</a:t>
            </a:r>
          </a:p>
        </p:txBody>
      </p:sp>
    </p:spTree>
    <p:extLst>
      <p:ext uri="{BB962C8B-B14F-4D97-AF65-F5344CB8AC3E}">
        <p14:creationId xmlns:p14="http://schemas.microsoft.com/office/powerpoint/2010/main" val="3736945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1235"/>
            <a:ext cx="3707904" cy="447971"/>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粒径大小与形态</a:t>
            </a:r>
          </a:p>
        </p:txBody>
      </p:sp>
      <p:sp>
        <p:nvSpPr>
          <p:cNvPr id="10" name="椭圆 4"/>
          <p:cNvSpPr/>
          <p:nvPr/>
        </p:nvSpPr>
        <p:spPr>
          <a:xfrm>
            <a:off x="0" y="1700808"/>
            <a:ext cx="3635896" cy="4104456"/>
          </a:xfrm>
          <a:custGeom>
            <a:avLst/>
            <a:gdLst>
              <a:gd name="connsiteX0" fmla="*/ 0 w 3635896"/>
              <a:gd name="connsiteY0" fmla="*/ 156860 h 4104456"/>
              <a:gd name="connsiteX1" fmla="*/ 1007604 w 3635896"/>
              <a:gd name="connsiteY1" fmla="*/ 0 h 4104456"/>
              <a:gd name="connsiteX2" fmla="*/ 3635896 w 3635896"/>
              <a:gd name="connsiteY2" fmla="*/ 2052228 h 4104456"/>
              <a:gd name="connsiteX3" fmla="*/ 1007604 w 3635896"/>
              <a:gd name="connsiteY3" fmla="*/ 4104456 h 4104456"/>
              <a:gd name="connsiteX4" fmla="*/ 0 w 3635896"/>
              <a:gd name="connsiteY4" fmla="*/ 3947596 h 4104456"/>
              <a:gd name="connsiteX5" fmla="*/ 91440 w 3635896"/>
              <a:gd name="connsiteY5" fmla="*/ 248300 h 4104456"/>
              <a:gd name="connsiteX0" fmla="*/ 0 w 3635896"/>
              <a:gd name="connsiteY0" fmla="*/ 156860 h 4104456"/>
              <a:gd name="connsiteX1" fmla="*/ 1007604 w 3635896"/>
              <a:gd name="connsiteY1" fmla="*/ 0 h 4104456"/>
              <a:gd name="connsiteX2" fmla="*/ 3635896 w 3635896"/>
              <a:gd name="connsiteY2" fmla="*/ 2052228 h 4104456"/>
              <a:gd name="connsiteX3" fmla="*/ 1007604 w 3635896"/>
              <a:gd name="connsiteY3" fmla="*/ 4104456 h 4104456"/>
              <a:gd name="connsiteX4" fmla="*/ 0 w 3635896"/>
              <a:gd name="connsiteY4" fmla="*/ 3947596 h 4104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5896" h="4104456">
                <a:moveTo>
                  <a:pt x="0" y="156860"/>
                </a:moveTo>
                <a:cubicBezTo>
                  <a:pt x="310168" y="55586"/>
                  <a:pt x="650573" y="0"/>
                  <a:pt x="1007604" y="0"/>
                </a:cubicBezTo>
                <a:cubicBezTo>
                  <a:pt x="2459170" y="0"/>
                  <a:pt x="3635896" y="918814"/>
                  <a:pt x="3635896" y="2052228"/>
                </a:cubicBezTo>
                <a:cubicBezTo>
                  <a:pt x="3635896" y="3185642"/>
                  <a:pt x="2459170" y="4104456"/>
                  <a:pt x="1007604" y="4104456"/>
                </a:cubicBezTo>
                <a:cubicBezTo>
                  <a:pt x="650573" y="4104456"/>
                  <a:pt x="310168" y="4048870"/>
                  <a:pt x="0" y="3947596"/>
                </a:cubicBezTo>
              </a:path>
            </a:pathLst>
          </a:custGeom>
          <a:noFill/>
          <a:ln w="127000" cap="flat" cmpd="sng" algn="ctr">
            <a:solidFill>
              <a:srgbClr val="00B0F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a:solidFill>
                <a:sysClr val="window" lastClr="FFFFFF"/>
              </a:solidFill>
              <a:latin typeface="Calibri"/>
            </a:endParaRP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43808" y="548681"/>
            <a:ext cx="3168352" cy="2336259"/>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93094">
            <a:off x="3479423" y="2947198"/>
            <a:ext cx="2920679" cy="2153631"/>
          </a:xfrm>
          <a:prstGeom prst="rect">
            <a:avLst/>
          </a:prstGeom>
        </p:spPr>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3127061">
            <a:off x="2391835" y="4754067"/>
            <a:ext cx="2724881" cy="2009255"/>
          </a:xfrm>
          <a:prstGeom prst="rect">
            <a:avLst/>
          </a:prstGeom>
        </p:spPr>
      </p:pic>
      <p:sp>
        <p:nvSpPr>
          <p:cNvPr id="14" name="TextBox 36"/>
          <p:cNvSpPr txBox="1"/>
          <p:nvPr/>
        </p:nvSpPr>
        <p:spPr>
          <a:xfrm>
            <a:off x="3635896" y="1052738"/>
            <a:ext cx="1368842"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defRPr/>
            </a:pPr>
            <a:r>
              <a:rPr lang="zh-CN" altLang="en-US" sz="3200" dirty="0">
                <a:solidFill>
                  <a:srgbClr val="00B0F0"/>
                </a:solidFill>
                <a:effectLst>
                  <a:outerShdw dist="25400" dir="5400000" algn="t" rotWithShape="0">
                    <a:sysClr val="window" lastClr="FFFFFF">
                      <a:alpha val="29000"/>
                    </a:sysClr>
                  </a:outerShdw>
                </a:effectLst>
                <a:latin typeface="Adidas Unity" pitchFamily="2" charset="0"/>
                <a:cs typeface="Times New Roman" pitchFamily="18" charset="0"/>
              </a:rPr>
              <a:t>外观</a:t>
            </a:r>
          </a:p>
        </p:txBody>
      </p:sp>
      <p:sp>
        <p:nvSpPr>
          <p:cNvPr id="15" name="TextBox 37"/>
          <p:cNvSpPr txBox="1"/>
          <p:nvPr/>
        </p:nvSpPr>
        <p:spPr>
          <a:xfrm>
            <a:off x="4355286" y="3439338"/>
            <a:ext cx="1368842" cy="437043"/>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defRPr/>
            </a:pPr>
            <a:r>
              <a:rPr lang="zh-CN" altLang="en-US" sz="2800" dirty="0">
                <a:solidFill>
                  <a:srgbClr val="00B0F0"/>
                </a:solidFill>
                <a:effectLst>
                  <a:outerShdw dist="25400" dir="5400000" algn="t" rotWithShape="0">
                    <a:sysClr val="window" lastClr="FFFFFF">
                      <a:alpha val="29000"/>
                    </a:sysClr>
                  </a:outerShdw>
                </a:effectLst>
                <a:latin typeface="Adidas Unity" pitchFamily="2" charset="0"/>
                <a:cs typeface="Times New Roman" pitchFamily="18" charset="0"/>
              </a:rPr>
              <a:t>粒径</a:t>
            </a:r>
          </a:p>
        </p:txBody>
      </p:sp>
      <p:sp>
        <p:nvSpPr>
          <p:cNvPr id="16" name="TextBox 38"/>
          <p:cNvSpPr txBox="1"/>
          <p:nvPr/>
        </p:nvSpPr>
        <p:spPr>
          <a:xfrm>
            <a:off x="3276189" y="5258595"/>
            <a:ext cx="1151795" cy="781752"/>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defRPr/>
            </a:pPr>
            <a:r>
              <a:rPr lang="zh-CN" altLang="en-US" sz="2800" dirty="0">
                <a:solidFill>
                  <a:srgbClr val="00B0F0"/>
                </a:solidFill>
                <a:effectLst>
                  <a:outerShdw dist="25400" dir="5400000" algn="t" rotWithShape="0">
                    <a:sysClr val="window" lastClr="FFFFFF">
                      <a:alpha val="29000"/>
                    </a:sysClr>
                  </a:outerShdw>
                </a:effectLst>
                <a:latin typeface="Adidas Unity" pitchFamily="2" charset="0"/>
                <a:cs typeface="Times New Roman" pitchFamily="18" charset="0"/>
              </a:rPr>
              <a:t>内部结构</a:t>
            </a:r>
          </a:p>
        </p:txBody>
      </p:sp>
      <p:sp>
        <p:nvSpPr>
          <p:cNvPr id="20" name="TextBox 42"/>
          <p:cNvSpPr txBox="1"/>
          <p:nvPr/>
        </p:nvSpPr>
        <p:spPr>
          <a:xfrm>
            <a:off x="-22222" y="3042827"/>
            <a:ext cx="3204011" cy="1200329"/>
          </a:xfrm>
          <a:prstGeom prst="rect">
            <a:avLst/>
          </a:prstGeom>
          <a:noFill/>
        </p:spPr>
        <p:txBody>
          <a:bodyPr wrap="square" rtlCol="0">
            <a:spAutoFit/>
          </a:bodyPr>
          <a:lstStyle>
            <a:defPPr>
              <a:defRPr lang="en-US"/>
            </a:defPPr>
            <a:lvl1pPr>
              <a:lnSpc>
                <a:spcPct val="130000"/>
              </a:lnSpc>
              <a:defRPr sz="5400" b="1">
                <a:solidFill>
                  <a:schemeClr val="tx1">
                    <a:lumMod val="65000"/>
                    <a:lumOff val="35000"/>
                  </a:schemeClr>
                </a:solidFill>
                <a:latin typeface="Agency FB" pitchFamily="34" charset="0"/>
                <a:ea typeface="微软雅黑" pitchFamily="34" charset="-122"/>
                <a:cs typeface="Calibri" pitchFamily="34" charset="0"/>
              </a:defRPr>
            </a:lvl1pPr>
          </a:lstStyle>
          <a:p>
            <a:pPr algn="ctr">
              <a:lnSpc>
                <a:spcPct val="100000"/>
              </a:lnSpc>
              <a:defRPr/>
            </a:pPr>
            <a:r>
              <a:rPr lang="zh-CN" altLang="en-US" sz="3600" kern="0" dirty="0">
                <a:solidFill>
                  <a:srgbClr val="00B0F0"/>
                </a:solidFill>
                <a:effectLst>
                  <a:innerShdw blurRad="63500" dist="50800" dir="16200000">
                    <a:prstClr val="black">
                      <a:alpha val="50000"/>
                    </a:prstClr>
                  </a:innerShdw>
                </a:effectLst>
                <a:latin typeface="Adidas Unity" pitchFamily="2" charset="0"/>
              </a:rPr>
              <a:t>粒径的结构与形态</a:t>
            </a:r>
          </a:p>
        </p:txBody>
      </p:sp>
    </p:spTree>
    <p:extLst>
      <p:ext uri="{BB962C8B-B14F-4D97-AF65-F5344CB8AC3E}">
        <p14:creationId xmlns:p14="http://schemas.microsoft.com/office/powerpoint/2010/main" val="9943714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均相聚合</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spcAft>
                <a:spcPts val="1800"/>
              </a:spcAft>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均相聚合过程得到的粒子是一些外表光滑、大小均匀、内部为</a:t>
            </a:r>
            <a:r>
              <a:rPr lang="zh-CN" altLang="en-US" sz="2800" b="1" dirty="0">
                <a:solidFill>
                  <a:srgbClr val="C00000"/>
                </a:solidFill>
                <a:latin typeface="楷体" panose="02010609060101010101" pitchFamily="49" charset="-122"/>
                <a:ea typeface="楷体" panose="02010609060101010101" pitchFamily="49" charset="-122"/>
              </a:rPr>
              <a:t>实心及透明</a:t>
            </a:r>
            <a:r>
              <a:rPr lang="zh-CN" altLang="en-US" sz="2800" b="1" dirty="0">
                <a:solidFill>
                  <a:schemeClr val="tx1"/>
                </a:solidFill>
                <a:latin typeface="楷体" panose="02010609060101010101" pitchFamily="49" charset="-122"/>
                <a:ea typeface="楷体" panose="02010609060101010101" pitchFamily="49" charset="-122"/>
              </a:rPr>
              <a:t>有光泽的小圆珠球。</a:t>
            </a:r>
          </a:p>
          <a:p>
            <a:pPr marL="457200" indent="-457200">
              <a:spcBef>
                <a:spcPts val="600"/>
              </a:spcBef>
              <a:spcAft>
                <a:spcPts val="1800"/>
              </a:spcAft>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不正常的操作情况下，将使聚合物粒子的形态变坏，形成</a:t>
            </a:r>
            <a:r>
              <a:rPr lang="zh-CN" altLang="en-US" sz="2800" b="1" dirty="0">
                <a:solidFill>
                  <a:srgbClr val="C00000"/>
                </a:solidFill>
                <a:latin typeface="楷体" panose="02010609060101010101" pitchFamily="49" charset="-122"/>
                <a:ea typeface="楷体" panose="02010609060101010101" pitchFamily="49" charset="-122"/>
              </a:rPr>
              <a:t>不规则</a:t>
            </a:r>
            <a:r>
              <a:rPr lang="zh-CN" altLang="en-US" sz="2800" b="1" dirty="0">
                <a:solidFill>
                  <a:schemeClr val="tx1"/>
                </a:solidFill>
                <a:latin typeface="楷体" panose="02010609060101010101" pitchFamily="49" charset="-122"/>
                <a:ea typeface="楷体" panose="02010609060101010101" pitchFamily="49" charset="-122"/>
              </a:rPr>
              <a:t>的葡萄状、片状、絮状的聚合物，或者形成内部包含有空气、水分的中空圆球，还可能得到由很多粒子或不规形态聚合物粘结在一起的块状物。</a:t>
            </a:r>
          </a:p>
        </p:txBody>
      </p:sp>
    </p:spTree>
    <p:extLst>
      <p:ext uri="{BB962C8B-B14F-4D97-AF65-F5344CB8AC3E}">
        <p14:creationId xmlns:p14="http://schemas.microsoft.com/office/powerpoint/2010/main" val="9527734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非均相聚合</a:t>
            </a:r>
          </a:p>
        </p:txBody>
      </p:sp>
      <p:sp>
        <p:nvSpPr>
          <p:cNvPr id="9" name="对角圆角矩形 8"/>
          <p:cNvSpPr/>
          <p:nvPr/>
        </p:nvSpPr>
        <p:spPr>
          <a:xfrm>
            <a:off x="629454" y="908720"/>
            <a:ext cx="8064896" cy="1512168"/>
          </a:xfrm>
          <a:prstGeom prst="round2DiagRect">
            <a:avLst>
              <a:gd name="adj1" fmla="val 50000"/>
              <a:gd name="adj2" fmla="val 0"/>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b="1">
                <a:solidFill>
                  <a:schemeClr val="tx1"/>
                </a:solidFill>
                <a:latin typeface="楷体" panose="02010609060101010101" pitchFamily="49" charset="-122"/>
                <a:ea typeface="楷体" panose="02010609060101010101" pitchFamily="49" charset="-122"/>
              </a:rPr>
              <a:t>聚合物粒子不透明，外表比较粗糙，内部有一些孔隙。</a:t>
            </a:r>
            <a:endParaRPr lang="zh-CN" altLang="en-US" sz="2800" b="1" dirty="0">
              <a:solidFill>
                <a:schemeClr val="tx1"/>
              </a:solidFill>
              <a:latin typeface="楷体" panose="02010609060101010101" pitchFamily="49" charset="-122"/>
              <a:ea typeface="楷体" panose="02010609060101010101" pitchFamily="49" charset="-122"/>
            </a:endParaRPr>
          </a:p>
        </p:txBody>
      </p:sp>
      <p:sp>
        <p:nvSpPr>
          <p:cNvPr id="2" name="矩形 1"/>
          <p:cNvSpPr/>
          <p:nvPr/>
        </p:nvSpPr>
        <p:spPr>
          <a:xfrm>
            <a:off x="378277" y="3487306"/>
            <a:ext cx="2717411" cy="523220"/>
          </a:xfrm>
          <a:prstGeom prst="rect">
            <a:avLst/>
          </a:prstGeom>
        </p:spPr>
        <p:txBody>
          <a:bodyPr wrap="none">
            <a:spAutoFit/>
          </a:bodyPr>
          <a:lstStyle/>
          <a:p>
            <a:r>
              <a:rPr lang="en-US" altLang="zh-CN" sz="2800" dirty="0">
                <a:ea typeface="楷体" panose="02010609060101010101" pitchFamily="49" charset="-122"/>
              </a:rPr>
              <a:t>PVC</a:t>
            </a:r>
            <a:r>
              <a:rPr lang="zh-CN" altLang="en-US" sz="2800" dirty="0">
                <a:ea typeface="楷体" panose="02010609060101010101" pitchFamily="49" charset="-122"/>
              </a:rPr>
              <a:t>按表观密度</a:t>
            </a:r>
          </a:p>
        </p:txBody>
      </p:sp>
      <p:sp>
        <p:nvSpPr>
          <p:cNvPr id="3" name="左大括号 2"/>
          <p:cNvSpPr/>
          <p:nvPr/>
        </p:nvSpPr>
        <p:spPr>
          <a:xfrm>
            <a:off x="3059832" y="2840613"/>
            <a:ext cx="648072" cy="1800200"/>
          </a:xfrm>
          <a:prstGeom prst="leftBrace">
            <a:avLst>
              <a:gd name="adj1" fmla="val 49721"/>
              <a:gd name="adj2" fmla="val 50000"/>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4" name="矩形 3"/>
          <p:cNvSpPr/>
          <p:nvPr/>
        </p:nvSpPr>
        <p:spPr>
          <a:xfrm>
            <a:off x="3679336" y="2556147"/>
            <a:ext cx="3116559" cy="523220"/>
          </a:xfrm>
          <a:prstGeom prst="rect">
            <a:avLst/>
          </a:prstGeom>
        </p:spPr>
        <p:txBody>
          <a:bodyPr wrap="none">
            <a:spAutoFit/>
          </a:bodyPr>
          <a:lstStyle/>
          <a:p>
            <a:r>
              <a:rPr lang="zh-CN" altLang="en-US" sz="2800" dirty="0">
                <a:ea typeface="楷体" panose="02010609060101010101" pitchFamily="49" charset="-122"/>
              </a:rPr>
              <a:t>紧密型树脂（XJ）</a:t>
            </a:r>
          </a:p>
        </p:txBody>
      </p:sp>
      <p:sp>
        <p:nvSpPr>
          <p:cNvPr id="5" name="矩形 4"/>
          <p:cNvSpPr/>
          <p:nvPr/>
        </p:nvSpPr>
        <p:spPr>
          <a:xfrm>
            <a:off x="3779912" y="4425832"/>
            <a:ext cx="3175869" cy="523220"/>
          </a:xfrm>
          <a:prstGeom prst="rect">
            <a:avLst/>
          </a:prstGeom>
        </p:spPr>
        <p:txBody>
          <a:bodyPr wrap="none">
            <a:spAutoFit/>
          </a:bodyPr>
          <a:lstStyle/>
          <a:p>
            <a:r>
              <a:rPr lang="zh-CN" altLang="en-US" sz="2800" dirty="0">
                <a:ea typeface="楷体" panose="02010609060101010101" pitchFamily="49" charset="-122"/>
              </a:rPr>
              <a:t>疏松型树脂（XS）</a:t>
            </a:r>
          </a:p>
        </p:txBody>
      </p:sp>
      <p:sp>
        <p:nvSpPr>
          <p:cNvPr id="6" name="矩形 5"/>
          <p:cNvSpPr/>
          <p:nvPr/>
        </p:nvSpPr>
        <p:spPr>
          <a:xfrm>
            <a:off x="4037023" y="3423360"/>
            <a:ext cx="3480440" cy="523220"/>
          </a:xfrm>
          <a:prstGeom prst="rect">
            <a:avLst/>
          </a:prstGeom>
        </p:spPr>
        <p:txBody>
          <a:bodyPr wrap="none">
            <a:spAutoFit/>
          </a:bodyPr>
          <a:lstStyle/>
          <a:p>
            <a:r>
              <a:rPr lang="zh-CN" altLang="en-US" sz="2800" dirty="0">
                <a:solidFill>
                  <a:srgbClr val="0000FF"/>
                </a:solidFill>
                <a:ea typeface="楷体" panose="02010609060101010101" pitchFamily="49" charset="-122"/>
              </a:rPr>
              <a:t>表观密度＞0.55g/mL</a:t>
            </a:r>
          </a:p>
        </p:txBody>
      </p:sp>
      <p:sp>
        <p:nvSpPr>
          <p:cNvPr id="7" name="矩形 6"/>
          <p:cNvSpPr/>
          <p:nvPr/>
        </p:nvSpPr>
        <p:spPr>
          <a:xfrm>
            <a:off x="4037023" y="5166694"/>
            <a:ext cx="3480440" cy="523220"/>
          </a:xfrm>
          <a:prstGeom prst="rect">
            <a:avLst/>
          </a:prstGeom>
        </p:spPr>
        <p:txBody>
          <a:bodyPr wrap="none">
            <a:spAutoFit/>
          </a:bodyPr>
          <a:lstStyle/>
          <a:p>
            <a:r>
              <a:rPr lang="zh-CN" altLang="en-US" sz="2800" dirty="0">
                <a:solidFill>
                  <a:srgbClr val="0000FF"/>
                </a:solidFill>
                <a:ea typeface="楷体" panose="02010609060101010101" pitchFamily="49" charset="-122"/>
              </a:rPr>
              <a:t>表观密度＜0.55g/mL</a:t>
            </a:r>
          </a:p>
        </p:txBody>
      </p:sp>
    </p:spTree>
    <p:extLst>
      <p:ext uri="{BB962C8B-B14F-4D97-AF65-F5344CB8AC3E}">
        <p14:creationId xmlns:p14="http://schemas.microsoft.com/office/powerpoint/2010/main" val="20951207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非均相聚合</a:t>
            </a:r>
          </a:p>
        </p:txBody>
      </p:sp>
      <p:sp>
        <p:nvSpPr>
          <p:cNvPr id="9" name="对角圆角矩形 8"/>
          <p:cNvSpPr/>
          <p:nvPr/>
        </p:nvSpPr>
        <p:spPr>
          <a:xfrm>
            <a:off x="629454" y="908719"/>
            <a:ext cx="8064896" cy="1647427"/>
          </a:xfrm>
          <a:prstGeom prst="round2DiagRect">
            <a:avLst>
              <a:gd name="adj1" fmla="val 50000"/>
              <a:gd name="adj2" fmla="val 0"/>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两种类型聚氯乙烯树脂在显微镜下可观察到三种形态的粒子，即透明球形、乒乓球形和棉花球形</a:t>
            </a:r>
          </a:p>
        </p:txBody>
      </p:sp>
      <p:sp>
        <p:nvSpPr>
          <p:cNvPr id="2" name="矩形 1"/>
          <p:cNvSpPr/>
          <p:nvPr/>
        </p:nvSpPr>
        <p:spPr>
          <a:xfrm>
            <a:off x="1566349" y="3031898"/>
            <a:ext cx="1980029" cy="523220"/>
          </a:xfrm>
          <a:prstGeom prst="rect">
            <a:avLst/>
          </a:prstGeom>
        </p:spPr>
        <p:txBody>
          <a:bodyPr wrap="none">
            <a:spAutoFit/>
          </a:bodyPr>
          <a:lstStyle/>
          <a:p>
            <a:r>
              <a:rPr lang="zh-CN" altLang="en-US" sz="2800" dirty="0">
                <a:ea typeface="楷体" panose="02010609060101010101" pitchFamily="49" charset="-122"/>
              </a:rPr>
              <a:t>紧密型树脂</a:t>
            </a:r>
          </a:p>
        </p:txBody>
      </p:sp>
      <p:sp>
        <p:nvSpPr>
          <p:cNvPr id="3" name="左大括号 2"/>
          <p:cNvSpPr/>
          <p:nvPr/>
        </p:nvSpPr>
        <p:spPr>
          <a:xfrm>
            <a:off x="3441989" y="2819295"/>
            <a:ext cx="288032" cy="948427"/>
          </a:xfrm>
          <a:prstGeom prst="leftBrace">
            <a:avLst>
              <a:gd name="adj1" fmla="val 36586"/>
              <a:gd name="adj2" fmla="val 50000"/>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4" name="矩形 3"/>
          <p:cNvSpPr/>
          <p:nvPr/>
        </p:nvSpPr>
        <p:spPr>
          <a:xfrm>
            <a:off x="3679336" y="2556147"/>
            <a:ext cx="3416320" cy="523220"/>
          </a:xfrm>
          <a:prstGeom prst="rect">
            <a:avLst/>
          </a:prstGeom>
        </p:spPr>
        <p:txBody>
          <a:bodyPr wrap="none">
            <a:spAutoFit/>
          </a:bodyPr>
          <a:lstStyle/>
          <a:p>
            <a:r>
              <a:rPr lang="zh-CN" altLang="en-US" sz="2800" dirty="0">
                <a:ea typeface="楷体" panose="02010609060101010101" pitchFamily="49" charset="-122"/>
              </a:rPr>
              <a:t>大部分为透明的粒子</a:t>
            </a:r>
          </a:p>
        </p:txBody>
      </p:sp>
      <p:sp>
        <p:nvSpPr>
          <p:cNvPr id="5" name="矩形 4"/>
          <p:cNvSpPr/>
          <p:nvPr/>
        </p:nvSpPr>
        <p:spPr>
          <a:xfrm>
            <a:off x="3707904" y="3506112"/>
            <a:ext cx="3416320" cy="523220"/>
          </a:xfrm>
          <a:prstGeom prst="rect">
            <a:avLst/>
          </a:prstGeom>
        </p:spPr>
        <p:txBody>
          <a:bodyPr wrap="none">
            <a:spAutoFit/>
          </a:bodyPr>
          <a:lstStyle/>
          <a:p>
            <a:r>
              <a:rPr lang="zh-CN" altLang="en-US" sz="2800" dirty="0">
                <a:ea typeface="楷体" panose="02010609060101010101" pitchFamily="49" charset="-122"/>
              </a:rPr>
              <a:t>小部分为乒乓球粒子</a:t>
            </a:r>
          </a:p>
        </p:txBody>
      </p:sp>
      <p:sp>
        <p:nvSpPr>
          <p:cNvPr id="14" name="矩形 13"/>
          <p:cNvSpPr/>
          <p:nvPr/>
        </p:nvSpPr>
        <p:spPr>
          <a:xfrm>
            <a:off x="1546541" y="4505084"/>
            <a:ext cx="1980029" cy="523220"/>
          </a:xfrm>
          <a:prstGeom prst="rect">
            <a:avLst/>
          </a:prstGeom>
        </p:spPr>
        <p:txBody>
          <a:bodyPr wrap="none">
            <a:spAutoFit/>
          </a:bodyPr>
          <a:lstStyle/>
          <a:p>
            <a:r>
              <a:rPr lang="zh-CN" altLang="en-US" sz="2800" dirty="0">
                <a:ea typeface="楷体" panose="02010609060101010101" pitchFamily="49" charset="-122"/>
              </a:rPr>
              <a:t>疏松型树脂</a:t>
            </a:r>
          </a:p>
        </p:txBody>
      </p:sp>
      <p:sp>
        <p:nvSpPr>
          <p:cNvPr id="15" name="左大括号 14"/>
          <p:cNvSpPr/>
          <p:nvPr/>
        </p:nvSpPr>
        <p:spPr>
          <a:xfrm>
            <a:off x="3422181" y="4292481"/>
            <a:ext cx="288032" cy="948427"/>
          </a:xfrm>
          <a:prstGeom prst="leftBrace">
            <a:avLst>
              <a:gd name="adj1" fmla="val 36586"/>
              <a:gd name="adj2" fmla="val 50000"/>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16" name="矩形 15"/>
          <p:cNvSpPr/>
          <p:nvPr/>
        </p:nvSpPr>
        <p:spPr>
          <a:xfrm>
            <a:off x="3659528" y="4029333"/>
            <a:ext cx="3775393" cy="523220"/>
          </a:xfrm>
          <a:prstGeom prst="rect">
            <a:avLst/>
          </a:prstGeom>
        </p:spPr>
        <p:txBody>
          <a:bodyPr wrap="none">
            <a:spAutoFit/>
          </a:bodyPr>
          <a:lstStyle/>
          <a:p>
            <a:r>
              <a:rPr lang="zh-CN" altLang="en-US" sz="2800" dirty="0">
                <a:ea typeface="楷体" panose="02010609060101010101" pitchFamily="49" charset="-122"/>
              </a:rPr>
              <a:t>大部分为棉花球状粒子</a:t>
            </a:r>
          </a:p>
        </p:txBody>
      </p:sp>
      <p:sp>
        <p:nvSpPr>
          <p:cNvPr id="17" name="矩形 16"/>
          <p:cNvSpPr/>
          <p:nvPr/>
        </p:nvSpPr>
        <p:spPr>
          <a:xfrm>
            <a:off x="3688096" y="4979298"/>
            <a:ext cx="3416320" cy="523220"/>
          </a:xfrm>
          <a:prstGeom prst="rect">
            <a:avLst/>
          </a:prstGeom>
        </p:spPr>
        <p:txBody>
          <a:bodyPr wrap="none">
            <a:spAutoFit/>
          </a:bodyPr>
          <a:lstStyle/>
          <a:p>
            <a:r>
              <a:rPr lang="zh-CN" altLang="en-US" sz="2800" dirty="0">
                <a:ea typeface="楷体" panose="02010609060101010101" pitchFamily="49" charset="-122"/>
              </a:rPr>
              <a:t>夹有少量乒乓球粒子</a:t>
            </a:r>
          </a:p>
        </p:txBody>
      </p:sp>
      <p:sp>
        <p:nvSpPr>
          <p:cNvPr id="10" name="矩形 9"/>
          <p:cNvSpPr/>
          <p:nvPr/>
        </p:nvSpPr>
        <p:spPr>
          <a:xfrm>
            <a:off x="971600" y="5581176"/>
            <a:ext cx="7627296" cy="954107"/>
          </a:xfrm>
          <a:prstGeom prst="rect">
            <a:avLst/>
          </a:prstGeom>
        </p:spPr>
        <p:txBody>
          <a:bodyPr wrap="square">
            <a:spAutoFit/>
          </a:bodyPr>
          <a:lstStyle/>
          <a:p>
            <a:r>
              <a:rPr lang="zh-CN" altLang="en-US" sz="2800" dirty="0">
                <a:solidFill>
                  <a:srgbClr val="0000FF"/>
                </a:solidFill>
                <a:latin typeface="楷体" panose="02010609060101010101" pitchFamily="49" charset="-122"/>
                <a:ea typeface="楷体" panose="02010609060101010101" pitchFamily="49" charset="-122"/>
              </a:rPr>
              <a:t>疏松型树脂因内部孔隙多，增塑剂吸收量大且吸收快，易于塑化，深受用户的欢迎。</a:t>
            </a:r>
          </a:p>
        </p:txBody>
      </p:sp>
    </p:spTree>
    <p:extLst>
      <p:ext uri="{BB962C8B-B14F-4D97-AF65-F5344CB8AC3E}">
        <p14:creationId xmlns:p14="http://schemas.microsoft.com/office/powerpoint/2010/main" val="40931656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272460" y="1726669"/>
            <a:ext cx="1179750" cy="3180769"/>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a:latin typeface="楷体" panose="02010609060101010101" pitchFamily="49" charset="-122"/>
                <a:ea typeface="楷体" panose="02010609060101010101" pitchFamily="49" charset="-122"/>
                <a:cs typeface="Arial" panose="020B0604020202020204" pitchFamily="34" charset="0"/>
              </a:rPr>
              <a:t>影响粒径大小的因素</a:t>
            </a:r>
            <a:endParaRPr lang="zh-CN" altLang="en-US" sz="2800" dirty="0">
              <a:latin typeface="楷体" panose="02010609060101010101" pitchFamily="49" charset="-122"/>
              <a:ea typeface="楷体" panose="02010609060101010101" pitchFamily="49" charset="-122"/>
              <a:cs typeface="Arial" panose="020B0604020202020204" pitchFamily="34" charset="0"/>
            </a:endParaRPr>
          </a:p>
        </p:txBody>
      </p:sp>
      <p:sp>
        <p:nvSpPr>
          <p:cNvPr id="7" name="左大括号 6"/>
          <p:cNvSpPr/>
          <p:nvPr/>
        </p:nvSpPr>
        <p:spPr>
          <a:xfrm>
            <a:off x="1582896" y="652758"/>
            <a:ext cx="648072" cy="5328592"/>
          </a:xfrm>
          <a:prstGeom prst="leftBrace">
            <a:avLst>
              <a:gd name="adj1" fmla="val 49721"/>
              <a:gd name="adj2" fmla="val 50000"/>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2" name="矩形 1"/>
          <p:cNvSpPr/>
          <p:nvPr/>
        </p:nvSpPr>
        <p:spPr>
          <a:xfrm>
            <a:off x="2195736" y="332656"/>
            <a:ext cx="1620957" cy="523220"/>
          </a:xfrm>
          <a:prstGeom prst="rect">
            <a:avLst/>
          </a:prstGeom>
        </p:spPr>
        <p:txBody>
          <a:bodyPr wrap="none">
            <a:spAutoFit/>
          </a:bodyPr>
          <a:lstStyle/>
          <a:p>
            <a:r>
              <a:rPr lang="zh-CN" altLang="en-US" sz="2800" dirty="0">
                <a:latin typeface="楷体" panose="02010609060101010101" pitchFamily="49" charset="-122"/>
                <a:ea typeface="楷体" panose="02010609060101010101" pitchFamily="49" charset="-122"/>
              </a:rPr>
              <a:t>搅拌强度</a:t>
            </a:r>
          </a:p>
        </p:txBody>
      </p:sp>
      <p:sp>
        <p:nvSpPr>
          <p:cNvPr id="3" name="矩形 2"/>
          <p:cNvSpPr/>
          <p:nvPr/>
        </p:nvSpPr>
        <p:spPr>
          <a:xfrm>
            <a:off x="2195736" y="1101433"/>
            <a:ext cx="3057247" cy="523220"/>
          </a:xfrm>
          <a:prstGeom prst="rect">
            <a:avLst/>
          </a:prstGeom>
        </p:spPr>
        <p:txBody>
          <a:bodyPr wrap="none">
            <a:spAutoFit/>
          </a:bodyPr>
          <a:lstStyle/>
          <a:p>
            <a:r>
              <a:rPr lang="zh-CN" altLang="en-US" sz="2800" dirty="0">
                <a:latin typeface="楷体" panose="02010609060101010101" pitchFamily="49" charset="-122"/>
                <a:ea typeface="楷体" panose="02010609060101010101" pitchFamily="49" charset="-122"/>
              </a:rPr>
              <a:t>分散剂性质和浓度</a:t>
            </a:r>
          </a:p>
        </p:txBody>
      </p:sp>
      <p:sp>
        <p:nvSpPr>
          <p:cNvPr id="4" name="矩形 3"/>
          <p:cNvSpPr/>
          <p:nvPr/>
        </p:nvSpPr>
        <p:spPr>
          <a:xfrm>
            <a:off x="2195736" y="1870210"/>
            <a:ext cx="2518638" cy="523220"/>
          </a:xfrm>
          <a:prstGeom prst="rect">
            <a:avLst/>
          </a:prstGeom>
        </p:spPr>
        <p:txBody>
          <a:bodyPr wrap="none">
            <a:spAutoFit/>
          </a:bodyPr>
          <a:lstStyle/>
          <a:p>
            <a:r>
              <a:rPr lang="zh-CN" altLang="en-US" sz="2800" dirty="0">
                <a:latin typeface="楷体" panose="02010609060101010101" pitchFamily="49" charset="-122"/>
                <a:ea typeface="楷体" panose="02010609060101010101" pitchFamily="49" charset="-122"/>
              </a:rPr>
              <a:t>水-单体质量比</a:t>
            </a:r>
          </a:p>
        </p:txBody>
      </p:sp>
      <p:sp>
        <p:nvSpPr>
          <p:cNvPr id="5" name="矩形 4"/>
          <p:cNvSpPr/>
          <p:nvPr/>
        </p:nvSpPr>
        <p:spPr>
          <a:xfrm>
            <a:off x="2195736" y="2638987"/>
            <a:ext cx="1620957" cy="523220"/>
          </a:xfrm>
          <a:prstGeom prst="rect">
            <a:avLst/>
          </a:prstGeom>
        </p:spPr>
        <p:txBody>
          <a:bodyPr wrap="none">
            <a:spAutoFit/>
          </a:bodyPr>
          <a:lstStyle/>
          <a:p>
            <a:r>
              <a:rPr lang="zh-CN" altLang="en-US" sz="2800" dirty="0">
                <a:latin typeface="楷体" panose="02010609060101010101" pitchFamily="49" charset="-122"/>
                <a:ea typeface="楷体" panose="02010609060101010101" pitchFamily="49" charset="-122"/>
              </a:rPr>
              <a:t>单体种类</a:t>
            </a:r>
          </a:p>
        </p:txBody>
      </p:sp>
      <p:sp>
        <p:nvSpPr>
          <p:cNvPr id="6" name="矩形 5"/>
          <p:cNvSpPr/>
          <p:nvPr/>
        </p:nvSpPr>
        <p:spPr>
          <a:xfrm>
            <a:off x="2195736" y="3407764"/>
            <a:ext cx="1620957" cy="523220"/>
          </a:xfrm>
          <a:prstGeom prst="rect">
            <a:avLst/>
          </a:prstGeom>
        </p:spPr>
        <p:txBody>
          <a:bodyPr wrap="none">
            <a:spAutoFit/>
          </a:bodyPr>
          <a:lstStyle/>
          <a:p>
            <a:r>
              <a:rPr lang="zh-CN" altLang="en-US" sz="2800" dirty="0">
                <a:latin typeface="楷体" panose="02010609060101010101" pitchFamily="49" charset="-122"/>
                <a:ea typeface="楷体" panose="02010609060101010101" pitchFamily="49" charset="-122"/>
              </a:rPr>
              <a:t>聚合温度</a:t>
            </a:r>
          </a:p>
        </p:txBody>
      </p:sp>
      <p:sp>
        <p:nvSpPr>
          <p:cNvPr id="9" name="矩形 8"/>
          <p:cNvSpPr/>
          <p:nvPr/>
        </p:nvSpPr>
        <p:spPr>
          <a:xfrm>
            <a:off x="2195736" y="4176541"/>
            <a:ext cx="3057247" cy="523220"/>
          </a:xfrm>
          <a:prstGeom prst="rect">
            <a:avLst/>
          </a:prstGeom>
        </p:spPr>
        <p:txBody>
          <a:bodyPr wrap="none">
            <a:spAutoFit/>
          </a:bodyPr>
          <a:lstStyle/>
          <a:p>
            <a:r>
              <a:rPr lang="zh-CN" altLang="en-US" sz="2800" dirty="0">
                <a:latin typeface="楷体" panose="02010609060101010101" pitchFamily="49" charset="-122"/>
                <a:ea typeface="楷体" panose="02010609060101010101" pitchFamily="49" charset="-122"/>
              </a:rPr>
              <a:t>引发剂种类和用量</a:t>
            </a:r>
          </a:p>
        </p:txBody>
      </p:sp>
      <p:sp>
        <p:nvSpPr>
          <p:cNvPr id="10" name="矩形 9"/>
          <p:cNvSpPr/>
          <p:nvPr/>
        </p:nvSpPr>
        <p:spPr>
          <a:xfrm>
            <a:off x="2195736" y="4945318"/>
            <a:ext cx="1620957" cy="523220"/>
          </a:xfrm>
          <a:prstGeom prst="rect">
            <a:avLst/>
          </a:prstGeom>
        </p:spPr>
        <p:txBody>
          <a:bodyPr wrap="none">
            <a:spAutoFit/>
          </a:bodyPr>
          <a:lstStyle/>
          <a:p>
            <a:r>
              <a:rPr lang="zh-CN" altLang="en-US" sz="2800" dirty="0">
                <a:latin typeface="楷体" panose="02010609060101010101" pitchFamily="49" charset="-122"/>
                <a:ea typeface="楷体" panose="02010609060101010101" pitchFamily="49" charset="-122"/>
              </a:rPr>
              <a:t>聚合速率</a:t>
            </a:r>
          </a:p>
        </p:txBody>
      </p:sp>
      <p:sp>
        <p:nvSpPr>
          <p:cNvPr id="11" name="矩形 10"/>
          <p:cNvSpPr/>
          <p:nvPr/>
        </p:nvSpPr>
        <p:spPr>
          <a:xfrm>
            <a:off x="2195736" y="5714092"/>
            <a:ext cx="1980029" cy="523220"/>
          </a:xfrm>
          <a:prstGeom prst="rect">
            <a:avLst/>
          </a:prstGeom>
        </p:spPr>
        <p:txBody>
          <a:bodyPr wrap="none">
            <a:spAutoFit/>
          </a:bodyPr>
          <a:lstStyle/>
          <a:p>
            <a:r>
              <a:rPr lang="zh-CN" altLang="en-US" sz="2800" dirty="0">
                <a:latin typeface="楷体" panose="02010609060101010101" pitchFamily="49" charset="-122"/>
                <a:ea typeface="楷体" panose="02010609060101010101" pitchFamily="49" charset="-122"/>
              </a:rPr>
              <a:t>其他添加剂</a:t>
            </a:r>
          </a:p>
        </p:txBody>
      </p:sp>
      <p:sp>
        <p:nvSpPr>
          <p:cNvPr id="12" name="矩形 11"/>
          <p:cNvSpPr/>
          <p:nvPr/>
        </p:nvSpPr>
        <p:spPr>
          <a:xfrm>
            <a:off x="4031168" y="346032"/>
            <a:ext cx="2658100" cy="461665"/>
          </a:xfrm>
          <a:prstGeom prst="rect">
            <a:avLst/>
          </a:prstGeom>
        </p:spPr>
        <p:txBody>
          <a:bodyPr wrap="none">
            <a:spAutoFit/>
          </a:bodyPr>
          <a:lstStyle/>
          <a:p>
            <a:pPr>
              <a:spcBef>
                <a:spcPts val="600"/>
              </a:spcBef>
              <a:buClr>
                <a:srgbClr val="002060"/>
              </a:buClr>
            </a:pPr>
            <a:r>
              <a:rPr lang="zh-CN" altLang="en-US" sz="2400" b="1" dirty="0">
                <a:solidFill>
                  <a:srgbClr val="0000FF"/>
                </a:solidFill>
                <a:latin typeface="Arial" panose="020B0604020202020204" pitchFamily="34" charset="0"/>
                <a:ea typeface="楷体" panose="02010609060101010101" pitchFamily="49" charset="-122"/>
              </a:rPr>
              <a:t>搅拌强度↑，粒径↓</a:t>
            </a:r>
            <a:endParaRPr lang="en-US" altLang="zh-CN" sz="2400" b="1" dirty="0">
              <a:solidFill>
                <a:srgbClr val="0000FF"/>
              </a:solidFill>
              <a:latin typeface="Arial" panose="020B0604020202020204" pitchFamily="34" charset="0"/>
              <a:ea typeface="楷体" panose="02010609060101010101" pitchFamily="49" charset="-122"/>
            </a:endParaRPr>
          </a:p>
        </p:txBody>
      </p:sp>
      <p:sp>
        <p:nvSpPr>
          <p:cNvPr id="13" name="矩形 12"/>
          <p:cNvSpPr/>
          <p:nvPr/>
        </p:nvSpPr>
        <p:spPr>
          <a:xfrm>
            <a:off x="5230184" y="1039213"/>
            <a:ext cx="3276555" cy="830997"/>
          </a:xfrm>
          <a:prstGeom prst="rect">
            <a:avLst/>
          </a:prstGeom>
        </p:spPr>
        <p:txBody>
          <a:bodyPr wrap="square">
            <a:spAutoFit/>
          </a:bodyPr>
          <a:lstStyle/>
          <a:p>
            <a:pPr>
              <a:spcBef>
                <a:spcPts val="600"/>
              </a:spcBef>
              <a:buClr>
                <a:srgbClr val="002060"/>
              </a:buClr>
            </a:pPr>
            <a:r>
              <a:rPr lang="zh-CN" altLang="en-US" sz="2400" b="1" dirty="0">
                <a:solidFill>
                  <a:srgbClr val="0000FF"/>
                </a:solidFill>
                <a:latin typeface="Arial" panose="020B0604020202020204" pitchFamily="34" charset="0"/>
                <a:ea typeface="楷体" panose="02010609060101010101" pitchFamily="49" charset="-122"/>
              </a:rPr>
              <a:t>分散剂与水界面张力↓，粒径↓，粒子内部疏松</a:t>
            </a:r>
          </a:p>
        </p:txBody>
      </p:sp>
      <p:sp>
        <p:nvSpPr>
          <p:cNvPr id="14" name="矩形 13"/>
          <p:cNvSpPr/>
          <p:nvPr/>
        </p:nvSpPr>
        <p:spPr>
          <a:xfrm>
            <a:off x="4654603" y="1868881"/>
            <a:ext cx="4427715" cy="1200329"/>
          </a:xfrm>
          <a:prstGeom prst="rect">
            <a:avLst/>
          </a:prstGeom>
        </p:spPr>
        <p:txBody>
          <a:bodyPr wrap="square">
            <a:spAutoFit/>
          </a:bodyPr>
          <a:lstStyle/>
          <a:p>
            <a:r>
              <a:rPr lang="zh-CN" altLang="en-US" sz="2400" b="1" dirty="0">
                <a:solidFill>
                  <a:srgbClr val="0000FF"/>
                </a:solidFill>
                <a:latin typeface="Arial" panose="020B0604020202020204" pitchFamily="34" charset="0"/>
                <a:ea typeface="楷体" panose="02010609060101010101" pitchFamily="49" charset="-122"/>
              </a:rPr>
              <a:t>水－单体质量比一般在1：1～3：1左右。水↓容易结块，粒径↑；水↑，粒径↓，分布窄</a:t>
            </a:r>
          </a:p>
        </p:txBody>
      </p:sp>
    </p:spTree>
    <p:extLst>
      <p:ext uri="{BB962C8B-B14F-4D97-AF65-F5344CB8AC3E}">
        <p14:creationId xmlns:p14="http://schemas.microsoft.com/office/powerpoint/2010/main" val="25688348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3006442"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聚合体系组成</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spcAft>
                <a:spcPts val="1800"/>
              </a:spcAft>
              <a:buClr>
                <a:srgbClr val="002060"/>
              </a:buClr>
              <a:buFont typeface="Wingdings" panose="05000000000000000000" pitchFamily="2" charset="2"/>
              <a:buChar char="u"/>
            </a:pPr>
            <a:r>
              <a:rPr lang="zh-CN" altLang="en-US" sz="2800" b="1" dirty="0">
                <a:solidFill>
                  <a:schemeClr val="tx1"/>
                </a:solidFill>
                <a:latin typeface="Arial" panose="020B0604020202020204" pitchFamily="34" charset="0"/>
                <a:ea typeface="楷体" panose="02010609060101010101" pitchFamily="49" charset="-122"/>
              </a:rPr>
              <a:t>单体相</a:t>
            </a:r>
            <a:r>
              <a:rPr lang="en-US" altLang="zh-CN" sz="2800" dirty="0">
                <a:solidFill>
                  <a:srgbClr val="A50021"/>
                </a:solidFill>
                <a:latin typeface="隶书" panose="02010509060101010101" pitchFamily="49" charset="-122"/>
                <a:ea typeface="隶书" panose="02010509060101010101" pitchFamily="49" charset="-122"/>
              </a:rPr>
              <a:t>(Monomer Phase)</a:t>
            </a:r>
            <a:endParaRPr lang="en-US" altLang="zh-CN" sz="2800" b="1" dirty="0">
              <a:solidFill>
                <a:schemeClr val="tx1"/>
              </a:solidFill>
              <a:latin typeface="Arial" panose="020B0604020202020204" pitchFamily="34" charset="0"/>
              <a:ea typeface="楷体" panose="02010609060101010101" pitchFamily="49" charset="-122"/>
            </a:endParaRPr>
          </a:p>
          <a:p>
            <a:pPr>
              <a:spcBef>
                <a:spcPts val="600"/>
              </a:spcBef>
              <a:spcAft>
                <a:spcPts val="1800"/>
              </a:spcAft>
              <a:buClr>
                <a:srgbClr val="002060"/>
              </a:buClr>
            </a:pPr>
            <a:r>
              <a:rPr lang="zh-CN" altLang="en-US" sz="2800" b="1" dirty="0">
                <a:solidFill>
                  <a:srgbClr val="C00000"/>
                </a:solidFill>
                <a:latin typeface="Arial" panose="020B0604020202020204" pitchFamily="34" charset="0"/>
                <a:ea typeface="楷体" panose="02010609060101010101" pitchFamily="49" charset="-122"/>
              </a:rPr>
              <a:t>单体</a:t>
            </a:r>
            <a:r>
              <a:rPr lang="zh-CN" altLang="en-US" sz="2800" b="1" dirty="0">
                <a:solidFill>
                  <a:schemeClr val="tx1"/>
                </a:solidFill>
                <a:latin typeface="Arial" panose="020B0604020202020204" pitchFamily="34" charset="0"/>
                <a:ea typeface="楷体" panose="02010609060101010101" pitchFamily="49" charset="-122"/>
              </a:rPr>
              <a:t>要求在常温常压下或不太高压力下为液态，或者在熔融之后悬浮聚合；水中溶解度低，不水解</a:t>
            </a:r>
            <a:endParaRPr lang="en-US" altLang="zh-CN" sz="2800" b="1" dirty="0">
              <a:solidFill>
                <a:schemeClr val="tx1"/>
              </a:solidFill>
              <a:latin typeface="Arial" panose="020B0604020202020204" pitchFamily="34" charset="0"/>
              <a:ea typeface="楷体" panose="02010609060101010101" pitchFamily="49" charset="-122"/>
            </a:endParaRPr>
          </a:p>
          <a:p>
            <a:pPr>
              <a:spcBef>
                <a:spcPts val="600"/>
              </a:spcBef>
              <a:spcAft>
                <a:spcPts val="1800"/>
              </a:spcAft>
              <a:buClr>
                <a:srgbClr val="002060"/>
              </a:buClr>
            </a:pPr>
            <a:r>
              <a:rPr lang="zh-CN" altLang="en-US" sz="2800" b="1" dirty="0">
                <a:solidFill>
                  <a:srgbClr val="C00000"/>
                </a:solidFill>
                <a:latin typeface="Arial" panose="020B0604020202020204" pitchFamily="34" charset="0"/>
                <a:ea typeface="楷体" panose="02010609060101010101" pitchFamily="49" charset="-122"/>
              </a:rPr>
              <a:t>引发剂</a:t>
            </a:r>
            <a:r>
              <a:rPr lang="zh-CN" altLang="en-US" sz="2800" b="1" dirty="0">
                <a:solidFill>
                  <a:schemeClr val="tx1"/>
                </a:solidFill>
                <a:latin typeface="Arial" panose="020B0604020202020204" pitchFamily="34" charset="0"/>
                <a:ea typeface="楷体" panose="02010609060101010101" pitchFamily="49" charset="-122"/>
              </a:rPr>
              <a:t>采用</a:t>
            </a:r>
            <a:r>
              <a:rPr lang="zh-CN" altLang="en-US" sz="2800" b="1" dirty="0">
                <a:solidFill>
                  <a:srgbClr val="0000FF"/>
                </a:solidFill>
                <a:latin typeface="Arial" panose="020B0604020202020204" pitchFamily="34" charset="0"/>
                <a:ea typeface="楷体" panose="02010609060101010101" pitchFamily="49" charset="-122"/>
              </a:rPr>
              <a:t>油溶性</a:t>
            </a:r>
            <a:r>
              <a:rPr lang="zh-CN" altLang="en-US" sz="2800" b="1" dirty="0">
                <a:solidFill>
                  <a:schemeClr val="tx1"/>
                </a:solidFill>
                <a:latin typeface="Arial" panose="020B0604020202020204" pitchFamily="34" charset="0"/>
                <a:ea typeface="楷体" panose="02010609060101010101" pitchFamily="49" charset="-122"/>
              </a:rPr>
              <a:t>，过氧化物或偶氮类。其种类、用量、不同单体中对分子量及性能有影响</a:t>
            </a:r>
            <a:endParaRPr lang="en-US" altLang="zh-CN" sz="2800" b="1" dirty="0">
              <a:solidFill>
                <a:schemeClr val="tx1"/>
              </a:solidFill>
              <a:latin typeface="Arial" panose="020B0604020202020204" pitchFamily="34" charset="0"/>
              <a:ea typeface="楷体" panose="02010609060101010101" pitchFamily="49" charset="-122"/>
            </a:endParaRPr>
          </a:p>
          <a:p>
            <a:pPr>
              <a:spcBef>
                <a:spcPts val="600"/>
              </a:spcBef>
              <a:spcAft>
                <a:spcPts val="1800"/>
              </a:spcAft>
              <a:buClr>
                <a:srgbClr val="002060"/>
              </a:buClr>
            </a:pPr>
            <a:r>
              <a:rPr lang="zh-CN" altLang="en-US" sz="2800" b="1" dirty="0">
                <a:solidFill>
                  <a:srgbClr val="C00000"/>
                </a:solidFill>
                <a:latin typeface="Arial" panose="020B0604020202020204" pitchFamily="34" charset="0"/>
                <a:ea typeface="楷体" panose="02010609060101010101" pitchFamily="49" charset="-122"/>
              </a:rPr>
              <a:t>其它组份</a:t>
            </a:r>
            <a:r>
              <a:rPr lang="zh-CN" altLang="en-US" sz="2800" b="1" dirty="0">
                <a:solidFill>
                  <a:schemeClr val="tx1"/>
                </a:solidFill>
                <a:latin typeface="Arial" panose="020B0604020202020204" pitchFamily="34" charset="0"/>
                <a:ea typeface="楷体" panose="02010609060101010101" pitchFamily="49" charset="-122"/>
              </a:rPr>
              <a:t>加入脂肪族硫醇调节分子量、发泡剂、热稳定剂、润滑剂、紫外光稳定剂</a:t>
            </a:r>
            <a:endParaRPr lang="en-US" altLang="zh-CN" sz="2800" b="1" dirty="0">
              <a:solidFill>
                <a:schemeClr val="tx1"/>
              </a:solidFill>
              <a:latin typeface="Arial" panose="020B0604020202020204" pitchFamily="34" charset="0"/>
              <a:ea typeface="楷体" panose="02010609060101010101" pitchFamily="49" charset="-122"/>
            </a:endParaRPr>
          </a:p>
        </p:txBody>
      </p:sp>
    </p:spTree>
    <p:extLst>
      <p:ext uri="{BB962C8B-B14F-4D97-AF65-F5344CB8AC3E}">
        <p14:creationId xmlns:p14="http://schemas.microsoft.com/office/powerpoint/2010/main" val="22491970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3006442"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聚合体系组成</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spcAft>
                <a:spcPts val="1200"/>
              </a:spcAft>
              <a:buClr>
                <a:srgbClr val="002060"/>
              </a:buClr>
              <a:buFont typeface="Wingdings" panose="05000000000000000000" pitchFamily="2" charset="2"/>
              <a:buChar char="u"/>
            </a:pPr>
            <a:r>
              <a:rPr lang="zh-CN" altLang="en-US" sz="2800" b="1" dirty="0">
                <a:solidFill>
                  <a:schemeClr val="tx1"/>
                </a:solidFill>
                <a:latin typeface="Arial" panose="020B0604020202020204" pitchFamily="34" charset="0"/>
                <a:ea typeface="楷体" panose="02010609060101010101" pitchFamily="49" charset="-122"/>
              </a:rPr>
              <a:t>水相</a:t>
            </a:r>
            <a:endParaRPr lang="en-US" altLang="zh-CN" sz="2800" b="1" dirty="0">
              <a:solidFill>
                <a:schemeClr val="tx1"/>
              </a:solidFill>
              <a:latin typeface="Arial" panose="020B0604020202020204" pitchFamily="34" charset="0"/>
              <a:ea typeface="楷体" panose="02010609060101010101" pitchFamily="49" charset="-122"/>
            </a:endParaRPr>
          </a:p>
          <a:p>
            <a:pPr>
              <a:spcBef>
                <a:spcPts val="600"/>
              </a:spcBef>
              <a:spcAft>
                <a:spcPts val="1200"/>
              </a:spcAft>
              <a:buClr>
                <a:srgbClr val="002060"/>
              </a:buClr>
            </a:pPr>
            <a:r>
              <a:rPr lang="zh-CN" altLang="en-US" sz="2800" b="1" dirty="0">
                <a:solidFill>
                  <a:srgbClr val="C00000"/>
                </a:solidFill>
                <a:latin typeface="Arial" panose="020B0604020202020204" pitchFamily="34" charset="0"/>
                <a:ea typeface="楷体" panose="02010609060101010101" pitchFamily="49" charset="-122"/>
              </a:rPr>
              <a:t>水</a:t>
            </a:r>
            <a:r>
              <a:rPr lang="zh-CN" altLang="en-US" sz="2800" b="1" dirty="0">
                <a:solidFill>
                  <a:schemeClr val="tx1"/>
                </a:solidFill>
                <a:latin typeface="Arial" panose="020B0604020202020204" pitchFamily="34" charset="0"/>
                <a:ea typeface="楷体" panose="02010609060101010101" pitchFamily="49" charset="-122"/>
              </a:rPr>
              <a:t>多用去离子水和蒸馏水，防止</a:t>
            </a:r>
            <a:r>
              <a:rPr lang="en-US" altLang="zh-CN" sz="2800" b="1" dirty="0">
                <a:solidFill>
                  <a:schemeClr val="tx1"/>
                </a:solidFill>
                <a:latin typeface="Arial" panose="020B0604020202020204" pitchFamily="34" charset="0"/>
                <a:ea typeface="楷体" panose="02010609060101010101" pitchFamily="49" charset="-122"/>
              </a:rPr>
              <a:t>Ca</a:t>
            </a:r>
            <a:r>
              <a:rPr lang="en-US" altLang="zh-CN" sz="2800" b="1" baseline="30000" dirty="0">
                <a:solidFill>
                  <a:schemeClr val="tx1"/>
                </a:solidFill>
                <a:latin typeface="Arial" panose="020B0604020202020204" pitchFamily="34" charset="0"/>
                <a:ea typeface="楷体" panose="02010609060101010101" pitchFamily="49" charset="-122"/>
              </a:rPr>
              <a:t>2+</a:t>
            </a:r>
            <a:r>
              <a:rPr lang="zh-CN" altLang="en-US" sz="2800" b="1" dirty="0">
                <a:solidFill>
                  <a:schemeClr val="tx1"/>
                </a:solidFill>
                <a:latin typeface="Arial" panose="020B0604020202020204" pitchFamily="34" charset="0"/>
                <a:ea typeface="楷体" panose="02010609060101010101" pitchFamily="49" charset="-122"/>
              </a:rPr>
              <a:t>、</a:t>
            </a:r>
            <a:r>
              <a:rPr lang="en-US" altLang="zh-CN" sz="2800" b="1" dirty="0">
                <a:solidFill>
                  <a:schemeClr val="tx1"/>
                </a:solidFill>
                <a:latin typeface="Arial" panose="020B0604020202020204" pitchFamily="34" charset="0"/>
                <a:ea typeface="楷体" panose="02010609060101010101" pitchFamily="49" charset="-122"/>
              </a:rPr>
              <a:t>Mg</a:t>
            </a:r>
            <a:r>
              <a:rPr lang="en-US" altLang="zh-CN" sz="2800" b="1" baseline="30000" dirty="0">
                <a:solidFill>
                  <a:schemeClr val="tx1"/>
                </a:solidFill>
                <a:latin typeface="Arial" panose="020B0604020202020204" pitchFamily="34" charset="0"/>
                <a:ea typeface="楷体" panose="02010609060101010101" pitchFamily="49" charset="-122"/>
              </a:rPr>
              <a:t>2+</a:t>
            </a:r>
            <a:r>
              <a:rPr lang="zh-CN" altLang="en-US" sz="2800" b="1" dirty="0">
                <a:solidFill>
                  <a:schemeClr val="tx1"/>
                </a:solidFill>
                <a:latin typeface="Arial" panose="020B0604020202020204" pitchFamily="34" charset="0"/>
                <a:ea typeface="楷体" panose="02010609060101010101" pitchFamily="49" charset="-122"/>
              </a:rPr>
              <a:t>、</a:t>
            </a:r>
            <a:r>
              <a:rPr lang="en-US" altLang="zh-CN" sz="2800" b="1" dirty="0">
                <a:solidFill>
                  <a:schemeClr val="tx1"/>
                </a:solidFill>
                <a:latin typeface="Arial" panose="020B0604020202020204" pitchFamily="34" charset="0"/>
                <a:ea typeface="楷体" panose="02010609060101010101" pitchFamily="49" charset="-122"/>
              </a:rPr>
              <a:t>Fe</a:t>
            </a:r>
            <a:r>
              <a:rPr lang="en-US" altLang="zh-CN" sz="2800" b="1" baseline="30000" dirty="0">
                <a:solidFill>
                  <a:schemeClr val="tx1"/>
                </a:solidFill>
                <a:latin typeface="Arial" panose="020B0604020202020204" pitchFamily="34" charset="0"/>
                <a:ea typeface="楷体" panose="02010609060101010101" pitchFamily="49" charset="-122"/>
              </a:rPr>
              <a:t>3+</a:t>
            </a:r>
            <a:r>
              <a:rPr lang="zh-CN" altLang="en-US" sz="2800" b="1" dirty="0">
                <a:solidFill>
                  <a:schemeClr val="tx1"/>
                </a:solidFill>
                <a:latin typeface="Arial" panose="020B0604020202020204" pitchFamily="34" charset="0"/>
                <a:ea typeface="楷体" panose="02010609060101010101" pitchFamily="49" charset="-122"/>
              </a:rPr>
              <a:t>使聚合物带色，降低机械及力学性能。</a:t>
            </a:r>
            <a:r>
              <a:rPr lang="en-US" altLang="zh-CN" sz="2800" b="1" dirty="0">
                <a:solidFill>
                  <a:schemeClr val="tx1"/>
                </a:solidFill>
                <a:latin typeface="Arial" panose="020B0604020202020204" pitchFamily="34" charset="0"/>
                <a:ea typeface="楷体" panose="02010609060101010101" pitchFamily="49" charset="-122"/>
              </a:rPr>
              <a:t>Cl-</a:t>
            </a:r>
            <a:r>
              <a:rPr lang="zh-CN" altLang="en-US" sz="2800" b="1" dirty="0">
                <a:solidFill>
                  <a:schemeClr val="tx1"/>
                </a:solidFill>
                <a:latin typeface="Arial" panose="020B0604020202020204" pitchFamily="34" charset="0"/>
                <a:ea typeface="楷体" panose="02010609060101010101" pitchFamily="49" charset="-122"/>
              </a:rPr>
              <a:t>能破坏悬浮剂分散和保护作用，使粒子变大</a:t>
            </a:r>
            <a:endParaRPr lang="en-US" altLang="zh-CN" sz="2800" b="1" dirty="0">
              <a:solidFill>
                <a:schemeClr val="tx1"/>
              </a:solidFill>
              <a:latin typeface="Arial" panose="020B0604020202020204" pitchFamily="34" charset="0"/>
              <a:ea typeface="楷体" panose="02010609060101010101" pitchFamily="49" charset="-122"/>
            </a:endParaRPr>
          </a:p>
          <a:p>
            <a:pPr>
              <a:spcBef>
                <a:spcPts val="600"/>
              </a:spcBef>
              <a:spcAft>
                <a:spcPts val="1200"/>
              </a:spcAft>
              <a:buClr>
                <a:srgbClr val="002060"/>
              </a:buClr>
            </a:pPr>
            <a:r>
              <a:rPr lang="zh-CN" altLang="en-US" sz="2800" b="1" dirty="0">
                <a:solidFill>
                  <a:srgbClr val="C00000"/>
                </a:solidFill>
                <a:latin typeface="Arial" panose="020B0604020202020204" pitchFamily="34" charset="0"/>
                <a:ea typeface="楷体" panose="02010609060101010101" pitchFamily="49" charset="-122"/>
              </a:rPr>
              <a:t>分散剂</a:t>
            </a:r>
            <a:r>
              <a:rPr lang="zh-CN" altLang="en-US" sz="2800" b="1" dirty="0">
                <a:solidFill>
                  <a:schemeClr val="tx1"/>
                </a:solidFill>
                <a:latin typeface="Arial" panose="020B0604020202020204" pitchFamily="34" charset="0"/>
                <a:ea typeface="楷体" panose="02010609060101010101" pitchFamily="49" charset="-122"/>
              </a:rPr>
              <a:t>不阻聚、不污染、易于分离和去除</a:t>
            </a:r>
            <a:endParaRPr lang="en-US" altLang="zh-CN" sz="2800" b="1" dirty="0">
              <a:solidFill>
                <a:schemeClr val="tx1"/>
              </a:solidFill>
              <a:latin typeface="Arial" panose="020B0604020202020204" pitchFamily="34" charset="0"/>
              <a:ea typeface="楷体" panose="02010609060101010101" pitchFamily="49" charset="-122"/>
            </a:endParaRPr>
          </a:p>
          <a:p>
            <a:pPr>
              <a:spcBef>
                <a:spcPts val="600"/>
              </a:spcBef>
              <a:spcAft>
                <a:spcPts val="1200"/>
              </a:spcAft>
              <a:buClr>
                <a:srgbClr val="002060"/>
              </a:buClr>
            </a:pPr>
            <a:r>
              <a:rPr lang="zh-CN" altLang="en-US" sz="2800" b="1" dirty="0">
                <a:solidFill>
                  <a:srgbClr val="C00000"/>
                </a:solidFill>
                <a:latin typeface="Arial" panose="020B0604020202020204" pitchFamily="34" charset="0"/>
                <a:ea typeface="楷体" panose="02010609060101010101" pitchFamily="49" charset="-122"/>
              </a:rPr>
              <a:t>其它助剂</a:t>
            </a:r>
            <a:r>
              <a:rPr lang="zh-CN" altLang="en-US" sz="2800" b="1" dirty="0">
                <a:solidFill>
                  <a:schemeClr val="tx1"/>
                </a:solidFill>
                <a:latin typeface="Arial" panose="020B0604020202020204" pitchFamily="34" charset="0"/>
                <a:ea typeface="楷体" panose="02010609060101010101" pitchFamily="49" charset="-122"/>
              </a:rPr>
              <a:t>加入抗氧剂（与氧作用或与氧的初始生成物过氧基团作用，消除氧带来的副作用）、水相阻聚剂（阻止水相中微量单体的聚合、降低单体在水中的溶解度有的可以减少</a:t>
            </a:r>
            <a:r>
              <a:rPr lang="en-US" altLang="zh-CN" sz="2800" b="1" dirty="0">
                <a:solidFill>
                  <a:schemeClr val="tx1"/>
                </a:solidFill>
                <a:latin typeface="Arial" panose="020B0604020202020204" pitchFamily="34" charset="0"/>
                <a:ea typeface="楷体" panose="02010609060101010101" pitchFamily="49" charset="-122"/>
              </a:rPr>
              <a:t>90%</a:t>
            </a:r>
            <a:r>
              <a:rPr lang="zh-CN" altLang="en-US" sz="2800" b="1" dirty="0">
                <a:solidFill>
                  <a:schemeClr val="tx1"/>
                </a:solidFill>
                <a:latin typeface="Arial" panose="020B0604020202020204" pitchFamily="34" charset="0"/>
                <a:ea typeface="楷体" panose="02010609060101010101" pitchFamily="49" charset="-122"/>
              </a:rPr>
              <a:t>以上）、调节剂</a:t>
            </a:r>
            <a:endParaRPr lang="en-US" altLang="zh-CN" sz="2800" b="1" dirty="0">
              <a:solidFill>
                <a:schemeClr val="tx1"/>
              </a:solidFill>
              <a:latin typeface="Arial" panose="020B0604020202020204" pitchFamily="34" charset="0"/>
              <a:ea typeface="楷体" panose="02010609060101010101" pitchFamily="49" charset="-122"/>
            </a:endParaRPr>
          </a:p>
        </p:txBody>
      </p:sp>
    </p:spTree>
    <p:extLst>
      <p:ext uri="{BB962C8B-B14F-4D97-AF65-F5344CB8AC3E}">
        <p14:creationId xmlns:p14="http://schemas.microsoft.com/office/powerpoint/2010/main" val="2779311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悬浮聚合</a:t>
            </a:r>
          </a:p>
        </p:txBody>
      </p:sp>
      <p:pic>
        <p:nvPicPr>
          <p:cNvPr id="3" name="图片 2">
            <a:extLst>
              <a:ext uri="{FF2B5EF4-FFF2-40B4-BE49-F238E27FC236}">
                <a16:creationId xmlns:a16="http://schemas.microsoft.com/office/drawing/2014/main" id="{9F257AEB-CBE1-4C7E-A400-81EEDF579A7B}"/>
              </a:ext>
            </a:extLst>
          </p:cNvPr>
          <p:cNvPicPr>
            <a:picLocks noChangeAspect="1"/>
          </p:cNvPicPr>
          <p:nvPr/>
        </p:nvPicPr>
        <p:blipFill>
          <a:blip r:embed="rId3"/>
          <a:stretch>
            <a:fillRect/>
          </a:stretch>
        </p:blipFill>
        <p:spPr>
          <a:xfrm>
            <a:off x="1" y="692696"/>
            <a:ext cx="9144000" cy="5572654"/>
          </a:xfrm>
          <a:prstGeom prst="rect">
            <a:avLst/>
          </a:prstGeom>
        </p:spPr>
      </p:pic>
    </p:spTree>
    <p:extLst>
      <p:ext uri="{BB962C8B-B14F-4D97-AF65-F5344CB8AC3E}">
        <p14:creationId xmlns:p14="http://schemas.microsoft.com/office/powerpoint/2010/main" val="8129812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358250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氯乙烯悬浮聚合</a:t>
            </a:r>
          </a:p>
        </p:txBody>
      </p:sp>
      <p:sp>
        <p:nvSpPr>
          <p:cNvPr id="9" name="对角圆角矩形 8"/>
          <p:cNvSpPr/>
          <p:nvPr/>
        </p:nvSpPr>
        <p:spPr>
          <a:xfrm>
            <a:off x="683568" y="836712"/>
            <a:ext cx="8064896" cy="38884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3200" b="1" dirty="0">
                <a:solidFill>
                  <a:schemeClr val="tx1"/>
                </a:solidFill>
                <a:latin typeface="楷体" panose="02010609060101010101" pitchFamily="49" charset="-122"/>
                <a:ea typeface="楷体" panose="02010609060101010101" pitchFamily="49" charset="-122"/>
              </a:rPr>
              <a:t>工业上氯乙烯的聚合生产工艺主要为</a:t>
            </a:r>
            <a:r>
              <a:rPr lang="zh-CN" altLang="en-US" sz="3200" b="1" dirty="0">
                <a:solidFill>
                  <a:srgbClr val="0000FF"/>
                </a:solidFill>
                <a:latin typeface="楷体" panose="02010609060101010101" pitchFamily="49" charset="-122"/>
                <a:ea typeface="楷体" panose="02010609060101010101" pitchFamily="49" charset="-122"/>
              </a:rPr>
              <a:t>悬浮聚合法</a:t>
            </a:r>
            <a:r>
              <a:rPr lang="zh-CN" altLang="en-US" sz="3200" b="1" dirty="0">
                <a:solidFill>
                  <a:schemeClr val="tx1"/>
                </a:solidFill>
                <a:latin typeface="楷体" panose="02010609060101010101" pitchFamily="49" charset="-122"/>
                <a:ea typeface="楷体" panose="02010609060101010101" pitchFamily="49" charset="-122"/>
              </a:rPr>
              <a:t>（占</a:t>
            </a:r>
            <a:r>
              <a:rPr lang="en-US" altLang="zh-CN" sz="3200" b="1" dirty="0">
                <a:solidFill>
                  <a:schemeClr val="tx1"/>
                </a:solidFill>
                <a:latin typeface="楷体" panose="02010609060101010101" pitchFamily="49" charset="-122"/>
                <a:ea typeface="楷体" panose="02010609060101010101" pitchFamily="49" charset="-122"/>
              </a:rPr>
              <a:t>80</a:t>
            </a:r>
            <a:r>
              <a:rPr lang="zh-CN" altLang="en-US" sz="3200" b="1" dirty="0">
                <a:solidFill>
                  <a:schemeClr val="tx1"/>
                </a:solidFill>
                <a:latin typeface="楷体" panose="02010609060101010101" pitchFamily="49" charset="-122"/>
                <a:ea typeface="楷体" panose="02010609060101010101" pitchFamily="49" charset="-122"/>
              </a:rPr>
              <a:t>％</a:t>
            </a:r>
            <a:r>
              <a:rPr lang="en-US" altLang="zh-CN" sz="32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~85%</a:t>
            </a:r>
            <a:r>
              <a:rPr lang="zh-CN" altLang="en-US" sz="3200" b="1" dirty="0">
                <a:solidFill>
                  <a:schemeClr val="tx1"/>
                </a:solidFill>
                <a:latin typeface="楷体" panose="02010609060101010101" pitchFamily="49" charset="-122"/>
                <a:ea typeface="楷体" panose="02010609060101010101" pitchFamily="49" charset="-122"/>
              </a:rPr>
              <a:t>），其次是</a:t>
            </a:r>
            <a:r>
              <a:rPr lang="zh-CN" altLang="en-US" sz="3200" b="1" dirty="0">
                <a:solidFill>
                  <a:srgbClr val="0000FF"/>
                </a:solidFill>
                <a:latin typeface="楷体" panose="02010609060101010101" pitchFamily="49" charset="-122"/>
                <a:ea typeface="楷体" panose="02010609060101010101" pitchFamily="49" charset="-122"/>
              </a:rPr>
              <a:t>乳液聚合</a:t>
            </a:r>
            <a:r>
              <a:rPr lang="zh-CN" altLang="en-US" sz="3200" b="1" dirty="0">
                <a:solidFill>
                  <a:schemeClr val="tx1"/>
                </a:solidFill>
                <a:latin typeface="楷体" panose="02010609060101010101" pitchFamily="49" charset="-122"/>
                <a:ea typeface="楷体" panose="02010609060101010101" pitchFamily="49" charset="-122"/>
              </a:rPr>
              <a:t>法（占</a:t>
            </a:r>
            <a:r>
              <a:rPr lang="en-US" altLang="zh-CN" sz="3200" b="1" dirty="0">
                <a:solidFill>
                  <a:schemeClr val="tx1"/>
                </a:solidFill>
                <a:latin typeface="楷体" panose="02010609060101010101" pitchFamily="49" charset="-122"/>
                <a:ea typeface="楷体" panose="02010609060101010101" pitchFamily="49" charset="-122"/>
              </a:rPr>
              <a:t>15</a:t>
            </a:r>
            <a:r>
              <a:rPr lang="zh-CN" altLang="en-US" sz="3200" b="1" dirty="0">
                <a:solidFill>
                  <a:schemeClr val="tx1"/>
                </a:solidFill>
                <a:latin typeface="楷体" panose="02010609060101010101" pitchFamily="49" charset="-122"/>
                <a:ea typeface="楷体" panose="02010609060101010101" pitchFamily="49" charset="-122"/>
              </a:rPr>
              <a:t>％）和</a:t>
            </a:r>
            <a:r>
              <a:rPr lang="zh-CN" altLang="en-US" sz="3200" b="1" dirty="0">
                <a:solidFill>
                  <a:srgbClr val="0000FF"/>
                </a:solidFill>
                <a:latin typeface="楷体" panose="02010609060101010101" pitchFamily="49" charset="-122"/>
                <a:ea typeface="楷体" panose="02010609060101010101" pitchFamily="49" charset="-122"/>
              </a:rPr>
              <a:t>本体聚合</a:t>
            </a:r>
            <a:r>
              <a:rPr lang="zh-CN" altLang="en-US" sz="3200" b="1" dirty="0">
                <a:solidFill>
                  <a:schemeClr val="tx1"/>
                </a:solidFill>
                <a:latin typeface="楷体" panose="02010609060101010101" pitchFamily="49" charset="-122"/>
                <a:ea typeface="楷体" panose="02010609060101010101" pitchFamily="49" charset="-122"/>
              </a:rPr>
              <a:t>法（</a:t>
            </a:r>
            <a:r>
              <a:rPr lang="en-US" altLang="zh-CN" sz="3200" b="1" dirty="0">
                <a:solidFill>
                  <a:schemeClr val="tx1"/>
                </a:solidFill>
                <a:latin typeface="楷体" panose="02010609060101010101" pitchFamily="49" charset="-122"/>
                <a:ea typeface="楷体" panose="02010609060101010101" pitchFamily="49" charset="-122"/>
              </a:rPr>
              <a:t>&lt;10</a:t>
            </a:r>
            <a:r>
              <a:rPr lang="zh-CN" altLang="en-US" sz="3200" b="1" dirty="0">
                <a:solidFill>
                  <a:schemeClr val="tx1"/>
                </a:solidFill>
                <a:latin typeface="楷体" panose="02010609060101010101" pitchFamily="49" charset="-122"/>
                <a:ea typeface="楷体" panose="02010609060101010101" pitchFamily="49" charset="-122"/>
              </a:rPr>
              <a:t>％）</a:t>
            </a:r>
            <a:endParaRPr lang="en-US" altLang="zh-CN" sz="3200" b="1"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r>
              <a:rPr lang="zh-CN" altLang="en-US" sz="3200" b="1" dirty="0">
                <a:solidFill>
                  <a:schemeClr val="tx1"/>
                </a:solidFill>
                <a:latin typeface="楷体" panose="02010609060101010101" pitchFamily="49" charset="-122"/>
                <a:ea typeface="楷体" panose="02010609060101010101" pitchFamily="49" charset="-122"/>
              </a:rPr>
              <a:t>通用型：</a:t>
            </a:r>
            <a:r>
              <a:rPr lang="en-US" altLang="zh-CN" sz="3200" b="1" dirty="0" err="1">
                <a:solidFill>
                  <a:schemeClr val="tx1"/>
                </a:solidFill>
                <a:latin typeface="楷体" panose="02010609060101010101" pitchFamily="49" charset="-122"/>
                <a:ea typeface="楷体" panose="02010609060101010101" pitchFamily="49" charset="-122"/>
              </a:rPr>
              <a:t>Xn</a:t>
            </a:r>
            <a:r>
              <a:rPr lang="zh-CN" altLang="en-US" sz="3200" b="1" dirty="0">
                <a:solidFill>
                  <a:schemeClr val="tx1"/>
                </a:solidFill>
                <a:latin typeface="楷体" panose="02010609060101010101" pitchFamily="49" charset="-122"/>
                <a:ea typeface="楷体" panose="02010609060101010101" pitchFamily="49" charset="-122"/>
              </a:rPr>
              <a:t>：</a:t>
            </a:r>
            <a:r>
              <a:rPr lang="en-US" altLang="zh-CN" sz="3200" b="1" dirty="0">
                <a:solidFill>
                  <a:schemeClr val="tx1"/>
                </a:solidFill>
                <a:latin typeface="楷体" panose="02010609060101010101" pitchFamily="49" charset="-122"/>
                <a:ea typeface="楷体" panose="02010609060101010101" pitchFamily="49" charset="-122"/>
              </a:rPr>
              <a:t>500-1500</a:t>
            </a:r>
          </a:p>
          <a:p>
            <a:pPr>
              <a:spcBef>
                <a:spcPts val="600"/>
              </a:spcBef>
              <a:buClr>
                <a:srgbClr val="002060"/>
              </a:buClr>
            </a:pPr>
            <a:r>
              <a:rPr lang="en-US" altLang="zh-CN" sz="3200" b="1" dirty="0">
                <a:solidFill>
                  <a:schemeClr val="tx1"/>
                </a:solidFill>
                <a:latin typeface="楷体" panose="02010609060101010101" pitchFamily="49" charset="-122"/>
                <a:ea typeface="楷体" panose="02010609060101010101" pitchFamily="49" charset="-122"/>
              </a:rPr>
              <a:t>   </a:t>
            </a:r>
            <a:r>
              <a:rPr lang="zh-CN" altLang="en-US" sz="3200" b="1" dirty="0">
                <a:solidFill>
                  <a:schemeClr val="tx1"/>
                </a:solidFill>
                <a:latin typeface="楷体" panose="02010609060101010101" pitchFamily="49" charset="-122"/>
                <a:ea typeface="楷体" panose="02010609060101010101" pitchFamily="49" charset="-122"/>
              </a:rPr>
              <a:t>高聚合度型：</a:t>
            </a:r>
            <a:r>
              <a:rPr lang="en-US" altLang="zh-CN" sz="3200" b="1" dirty="0">
                <a:solidFill>
                  <a:schemeClr val="tx1"/>
                </a:solidFill>
                <a:latin typeface="楷体" panose="02010609060101010101" pitchFamily="49" charset="-122"/>
                <a:ea typeface="楷体" panose="02010609060101010101" pitchFamily="49" charset="-122"/>
              </a:rPr>
              <a:t>1700</a:t>
            </a:r>
          </a:p>
        </p:txBody>
      </p:sp>
      <p:sp>
        <p:nvSpPr>
          <p:cNvPr id="2" name="圆角矩形标注 1"/>
          <p:cNvSpPr/>
          <p:nvPr/>
        </p:nvSpPr>
        <p:spPr>
          <a:xfrm>
            <a:off x="755576" y="4941168"/>
            <a:ext cx="7632848" cy="1656184"/>
          </a:xfrm>
          <a:prstGeom prst="wedgeRoundRectCallout">
            <a:avLst>
              <a:gd name="adj1" fmla="val -22246"/>
              <a:gd name="adj2" fmla="val -59296"/>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rPr>
              <a:t>氯乙烯的悬浮聚合具有操作简单、生产成本低、产品质量好、经济效益好、用途广泛等特点，适于大规模的工业生产。</a:t>
            </a:r>
          </a:p>
        </p:txBody>
      </p:sp>
    </p:spTree>
    <p:extLst>
      <p:ext uri="{BB962C8B-B14F-4D97-AF65-F5344CB8AC3E}">
        <p14:creationId xmlns:p14="http://schemas.microsoft.com/office/powerpoint/2010/main" val="9030025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3557" y="0"/>
            <a:ext cx="358250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氯乙烯悬浮聚合</a:t>
            </a:r>
          </a:p>
        </p:txBody>
      </p:sp>
      <p:sp>
        <p:nvSpPr>
          <p:cNvPr id="9" name="对角圆角矩形 8"/>
          <p:cNvSpPr/>
          <p:nvPr/>
        </p:nvSpPr>
        <p:spPr>
          <a:xfrm>
            <a:off x="683568" y="836712"/>
            <a:ext cx="8064896" cy="4752528"/>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en-US" altLang="zh-CN" sz="3200" b="1" dirty="0">
                <a:solidFill>
                  <a:srgbClr val="C00000"/>
                </a:solidFill>
                <a:latin typeface="楷体" panose="02010609060101010101" pitchFamily="49" charset="-122"/>
                <a:ea typeface="楷体" panose="02010609060101010101" pitchFamily="49" charset="-122"/>
              </a:rPr>
              <a:t>SG-</a:t>
            </a:r>
            <a:r>
              <a:rPr lang="zh-CN" altLang="en-US" sz="3200" b="1" dirty="0">
                <a:solidFill>
                  <a:srgbClr val="C00000"/>
                </a:solidFill>
                <a:latin typeface="楷体" panose="02010609060101010101" pitchFamily="49" charset="-122"/>
                <a:ea typeface="楷体" panose="02010609060101010101" pitchFamily="49" charset="-122"/>
              </a:rPr>
              <a:t>疏松型</a:t>
            </a:r>
            <a:r>
              <a:rPr lang="zh-CN" altLang="en-US" sz="3200" b="1" dirty="0">
                <a:solidFill>
                  <a:schemeClr val="tx1"/>
                </a:solidFill>
                <a:latin typeface="楷体" panose="02010609060101010101" pitchFamily="49" charset="-122"/>
                <a:ea typeface="楷体" panose="02010609060101010101" pitchFamily="49" charset="-122"/>
              </a:rPr>
              <a:t>：吸塑能力强，干流动性佳易塑化，成型时间短，加工方便，便于粉料直接成型</a:t>
            </a:r>
            <a:endParaRPr lang="en-US" altLang="zh-CN" sz="3200" b="1"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r>
              <a:rPr lang="en-US" altLang="zh-CN" sz="3200" b="1" dirty="0">
                <a:solidFill>
                  <a:srgbClr val="C00000"/>
                </a:solidFill>
                <a:latin typeface="楷体" panose="02010609060101010101" pitchFamily="49" charset="-122"/>
                <a:ea typeface="楷体" panose="02010609060101010101" pitchFamily="49" charset="-122"/>
              </a:rPr>
              <a:t>XJ-</a:t>
            </a:r>
            <a:r>
              <a:rPr lang="zh-CN" altLang="en-US" sz="3200" b="1" dirty="0">
                <a:solidFill>
                  <a:srgbClr val="C00000"/>
                </a:solidFill>
                <a:latin typeface="楷体" panose="02010609060101010101" pitchFamily="49" charset="-122"/>
                <a:ea typeface="楷体" panose="02010609060101010101" pitchFamily="49" charset="-122"/>
              </a:rPr>
              <a:t>紧密型</a:t>
            </a:r>
            <a:r>
              <a:rPr lang="zh-CN" altLang="en-US" sz="3200" b="1" dirty="0">
                <a:solidFill>
                  <a:schemeClr val="tx1"/>
                </a:solidFill>
                <a:latin typeface="楷体" panose="02010609060101010101" pitchFamily="49" charset="-122"/>
                <a:ea typeface="楷体" panose="02010609060101010101" pitchFamily="49" charset="-122"/>
              </a:rPr>
              <a:t>：呈乒乓球状，吸塑能力低，主要用于硬制品的生产。</a:t>
            </a:r>
            <a:endParaRPr lang="en-US" altLang="zh-CN" sz="3200" b="1"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r>
              <a:rPr lang="zh-CN" altLang="en-US" sz="3200" b="1" dirty="0">
                <a:solidFill>
                  <a:schemeClr val="tx1"/>
                </a:solidFill>
                <a:latin typeface="楷体" panose="02010609060101010101" pitchFamily="49" charset="-122"/>
                <a:ea typeface="楷体" panose="02010609060101010101" pitchFamily="49" charset="-122"/>
              </a:rPr>
              <a:t>现主要生产疏松型</a:t>
            </a:r>
          </a:p>
        </p:txBody>
      </p:sp>
    </p:spTree>
    <p:extLst>
      <p:ext uri="{BB962C8B-B14F-4D97-AF65-F5344CB8AC3E}">
        <p14:creationId xmlns:p14="http://schemas.microsoft.com/office/powerpoint/2010/main" val="36269425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3191" y="0"/>
            <a:ext cx="415857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3200" dirty="0">
                <a:latin typeface="楷体" panose="02010609060101010101" pitchFamily="49" charset="-122"/>
                <a:ea typeface="楷体" panose="02010609060101010101" pitchFamily="49" charset="-122"/>
                <a:cs typeface="Arial" panose="020B0604020202020204" pitchFamily="34" charset="0"/>
              </a:rPr>
              <a:t>氯乙烯悬浮聚合</a:t>
            </a:r>
          </a:p>
        </p:txBody>
      </p:sp>
      <p:sp>
        <p:nvSpPr>
          <p:cNvPr id="9" name="对角圆角矩形 8"/>
          <p:cNvSpPr/>
          <p:nvPr/>
        </p:nvSpPr>
        <p:spPr>
          <a:xfrm>
            <a:off x="683568" y="836712"/>
            <a:ext cx="8064896" cy="4752528"/>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3200" b="1" dirty="0">
                <a:solidFill>
                  <a:schemeClr val="tx1"/>
                </a:solidFill>
                <a:latin typeface="楷体" panose="02010609060101010101" pitchFamily="49" charset="-122"/>
                <a:ea typeface="楷体" panose="02010609060101010101" pitchFamily="49" charset="-122"/>
              </a:rPr>
              <a:t>粉状：</a:t>
            </a:r>
            <a:r>
              <a:rPr lang="en-US" altLang="zh-CN" sz="3200" b="1" dirty="0">
                <a:solidFill>
                  <a:schemeClr val="tx1"/>
                </a:solidFill>
                <a:latin typeface="楷体" panose="02010609060101010101" pitchFamily="49" charset="-122"/>
                <a:ea typeface="楷体" panose="02010609060101010101" pitchFamily="49" charset="-122"/>
              </a:rPr>
              <a:t>50-2000</a:t>
            </a:r>
            <a:r>
              <a:rPr lang="el-GR" altLang="zh-CN" sz="32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μ</a:t>
            </a:r>
            <a:r>
              <a:rPr lang="en-US" altLang="zh-CN" sz="32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m</a:t>
            </a:r>
          </a:p>
          <a:p>
            <a:pPr marL="457200" indent="-457200">
              <a:spcBef>
                <a:spcPts val="600"/>
              </a:spcBef>
              <a:buClr>
                <a:srgbClr val="002060"/>
              </a:buClr>
              <a:buFont typeface="Wingdings" panose="05000000000000000000" pitchFamily="2" charset="2"/>
              <a:buChar char="u"/>
            </a:pPr>
            <a:r>
              <a:rPr lang="zh-CN" altLang="en-US" sz="32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糊状：高分散性粉状物，</a:t>
            </a:r>
            <a:r>
              <a:rPr lang="en-US" altLang="zh-CN" sz="32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0.1-2</a:t>
            </a:r>
            <a:r>
              <a:rPr lang="el-GR" altLang="zh-CN" sz="32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μ</a:t>
            </a:r>
            <a:r>
              <a:rPr lang="en-US" altLang="zh-CN" sz="32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m</a:t>
            </a:r>
            <a:endParaRPr lang="zh-CN" altLang="en-US" sz="3200" b="1" dirty="0">
              <a:solidFill>
                <a:schemeClr val="tx1"/>
              </a:solidFill>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1887" y="2132856"/>
            <a:ext cx="5256584" cy="3942438"/>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758" y="2164251"/>
            <a:ext cx="2658673" cy="4126260"/>
          </a:xfrm>
          <a:prstGeom prst="rect">
            <a:avLst/>
          </a:prstGeom>
        </p:spPr>
      </p:pic>
    </p:spTree>
    <p:extLst>
      <p:ext uri="{BB962C8B-B14F-4D97-AF65-F5344CB8AC3E}">
        <p14:creationId xmlns:p14="http://schemas.microsoft.com/office/powerpoint/2010/main" val="1859157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20706"/>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PVC</a:t>
            </a:r>
            <a:r>
              <a:rPr lang="zh-CN" altLang="en-US" sz="2800" dirty="0">
                <a:latin typeface="楷体" panose="02010609060101010101" pitchFamily="49" charset="-122"/>
                <a:ea typeface="楷体" panose="02010609060101010101" pitchFamily="49" charset="-122"/>
                <a:cs typeface="Arial" panose="020B0604020202020204" pitchFamily="34" charset="0"/>
              </a:rPr>
              <a:t>牌号</a:t>
            </a:r>
          </a:p>
        </p:txBody>
      </p:sp>
      <p:sp>
        <p:nvSpPr>
          <p:cNvPr id="2" name="矩形 1"/>
          <p:cNvSpPr/>
          <p:nvPr/>
        </p:nvSpPr>
        <p:spPr>
          <a:xfrm>
            <a:off x="421064" y="758103"/>
            <a:ext cx="8352928" cy="461665"/>
          </a:xfrm>
          <a:prstGeom prst="rect">
            <a:avLst/>
          </a:prstGeom>
        </p:spPr>
        <p:txBody>
          <a:bodyPr wrap="square">
            <a:spAutoFit/>
          </a:bodyPr>
          <a:lstStyle/>
          <a:p>
            <a:r>
              <a:rPr lang="en-US" altLang="zh-CN" sz="2400" dirty="0">
                <a:solidFill>
                  <a:srgbClr val="333333"/>
                </a:solidFill>
                <a:latin typeface="arial" panose="020B0604020202020204" pitchFamily="34" charset="0"/>
              </a:rPr>
              <a:t>《</a:t>
            </a:r>
            <a:r>
              <a:rPr lang="zh-CN" altLang="en-US" sz="2400" dirty="0">
                <a:solidFill>
                  <a:srgbClr val="CC0000"/>
                </a:solidFill>
                <a:latin typeface="arial" panose="020B0604020202020204" pitchFamily="34" charset="0"/>
              </a:rPr>
              <a:t>悬浮法通用型聚氯乙烯树脂</a:t>
            </a:r>
            <a:r>
              <a:rPr lang="en-US" altLang="zh-CN" sz="2400" dirty="0">
                <a:solidFill>
                  <a:srgbClr val="333333"/>
                </a:solidFill>
                <a:latin typeface="arial" panose="020B0604020202020204" pitchFamily="34" charset="0"/>
              </a:rPr>
              <a:t>(GB/T 5761-2006)》</a:t>
            </a:r>
            <a:r>
              <a:rPr lang="zh-CN" altLang="en-US" sz="2400" dirty="0">
                <a:solidFill>
                  <a:srgbClr val="333333"/>
                </a:solidFill>
                <a:latin typeface="arial" panose="020B0604020202020204" pitchFamily="34" charset="0"/>
              </a:rPr>
              <a:t>分为</a:t>
            </a:r>
            <a:r>
              <a:rPr lang="en-US" altLang="zh-CN" sz="2400" dirty="0">
                <a:solidFill>
                  <a:srgbClr val="333333"/>
                </a:solidFill>
                <a:latin typeface="arial" panose="020B0604020202020204" pitchFamily="34" charset="0"/>
              </a:rPr>
              <a:t>9</a:t>
            </a:r>
            <a:r>
              <a:rPr lang="zh-CN" altLang="en-US" sz="2400" dirty="0">
                <a:solidFill>
                  <a:srgbClr val="333333"/>
                </a:solidFill>
                <a:latin typeface="arial" panose="020B0604020202020204" pitchFamily="34" charset="0"/>
              </a:rPr>
              <a:t>类</a:t>
            </a:r>
            <a:endParaRPr lang="zh-CN" altLang="en-US" sz="2400" dirty="0"/>
          </a:p>
        </p:txBody>
      </p:sp>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124744"/>
            <a:ext cx="7256557" cy="5685874"/>
          </a:xfrm>
          <a:prstGeom prst="rect">
            <a:avLst/>
          </a:prstGeom>
        </p:spPr>
      </p:pic>
    </p:spTree>
    <p:extLst>
      <p:ext uri="{BB962C8B-B14F-4D97-AF65-F5344CB8AC3E}">
        <p14:creationId xmlns:p14="http://schemas.microsoft.com/office/powerpoint/2010/main" val="42619848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主要内容</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200000"/>
              </a:lnSpc>
              <a:spcBef>
                <a:spcPts val="600"/>
              </a:spcBef>
              <a:buClr>
                <a:srgbClr val="002060"/>
              </a:buClr>
              <a:buFont typeface="Wingdings" panose="05000000000000000000" pitchFamily="2" charset="2"/>
              <a:buChar char="u"/>
            </a:pPr>
            <a:endParaRPr lang="zh-CN" altLang="en-US" sz="2800" b="1" dirty="0">
              <a:solidFill>
                <a:schemeClr val="tx1"/>
              </a:solidFill>
              <a:latin typeface="楷体" panose="02010609060101010101" pitchFamily="49" charset="-122"/>
              <a:ea typeface="楷体" panose="02010609060101010101" pitchFamily="49" charset="-122"/>
            </a:endParaRPr>
          </a:p>
        </p:txBody>
      </p:sp>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473" y="0"/>
            <a:ext cx="8589053" cy="6858000"/>
          </a:xfrm>
          <a:prstGeom prst="rect">
            <a:avLst/>
          </a:prstGeom>
        </p:spPr>
      </p:pic>
    </p:spTree>
    <p:extLst>
      <p:ext uri="{BB962C8B-B14F-4D97-AF65-F5344CB8AC3E}">
        <p14:creationId xmlns:p14="http://schemas.microsoft.com/office/powerpoint/2010/main" val="14474480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9" name="对角圆角矩形 8"/>
          <p:cNvSpPr/>
          <p:nvPr/>
        </p:nvSpPr>
        <p:spPr>
          <a:xfrm>
            <a:off x="683568" y="4437112"/>
            <a:ext cx="8064896" cy="1656184"/>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en-US" altLang="zh-CN" sz="2800" b="1" dirty="0">
                <a:solidFill>
                  <a:schemeClr val="tx1"/>
                </a:solidFill>
                <a:latin typeface="楷体" panose="02010609060101010101" pitchFamily="49" charset="-122"/>
                <a:ea typeface="楷体" panose="02010609060101010101" pitchFamily="49" charset="-122"/>
              </a:rPr>
              <a:t>PVC</a:t>
            </a:r>
            <a:r>
              <a:rPr lang="zh-CN" altLang="en-US" sz="2800" b="1" dirty="0">
                <a:solidFill>
                  <a:schemeClr val="tx1"/>
                </a:solidFill>
                <a:latin typeface="楷体" panose="02010609060101010101" pitchFamily="49" charset="-122"/>
                <a:ea typeface="楷体" panose="02010609060101010101" pitchFamily="49" charset="-122"/>
              </a:rPr>
              <a:t>树脂又可分为卫生级和普通级</a:t>
            </a:r>
            <a:r>
              <a:rPr lang="en-US" altLang="zh-CN" sz="2800" b="1" dirty="0">
                <a:solidFill>
                  <a:schemeClr val="tx1"/>
                </a:solidFill>
                <a:latin typeface="楷体" panose="02010609060101010101" pitchFamily="49" charset="-122"/>
                <a:ea typeface="楷体" panose="02010609060101010101" pitchFamily="49" charset="-122"/>
              </a:rPr>
              <a:t>PVC</a:t>
            </a:r>
            <a:r>
              <a:rPr lang="zh-CN" altLang="en-US" sz="2800" b="1" dirty="0">
                <a:solidFill>
                  <a:schemeClr val="tx1"/>
                </a:solidFill>
                <a:latin typeface="楷体" panose="02010609060101010101" pitchFamily="49" charset="-122"/>
                <a:ea typeface="楷体" panose="02010609060101010101" pitchFamily="49" charset="-122"/>
              </a:rPr>
              <a:t>两种</a:t>
            </a:r>
            <a:endParaRPr lang="en-US" altLang="zh-CN" sz="2800" b="1"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r>
              <a:rPr lang="zh-CN" altLang="en-US" sz="2800" b="1" dirty="0">
                <a:solidFill>
                  <a:schemeClr val="tx1"/>
                </a:solidFill>
                <a:latin typeface="楷体" panose="02010609060101010101" pitchFamily="49" charset="-122"/>
                <a:ea typeface="楷体" panose="02010609060101010101" pitchFamily="49" charset="-122"/>
              </a:rPr>
              <a:t>卫生级是指在</a:t>
            </a:r>
            <a:r>
              <a:rPr lang="en-US" altLang="zh-CN" sz="2800" b="1" dirty="0">
                <a:solidFill>
                  <a:schemeClr val="tx1"/>
                </a:solidFill>
                <a:latin typeface="楷体" panose="02010609060101010101" pitchFamily="49" charset="-122"/>
                <a:ea typeface="楷体" panose="02010609060101010101" pitchFamily="49" charset="-122"/>
              </a:rPr>
              <a:t>PVC</a:t>
            </a:r>
            <a:r>
              <a:rPr lang="zh-CN" altLang="en-US" sz="2800" b="1" dirty="0">
                <a:solidFill>
                  <a:schemeClr val="tx1"/>
                </a:solidFill>
                <a:latin typeface="楷体" panose="02010609060101010101" pitchFamily="49" charset="-122"/>
                <a:ea typeface="楷体" panose="02010609060101010101" pitchFamily="49" charset="-122"/>
              </a:rPr>
              <a:t>树脂中，氯乙烯单体的含量不能超过</a:t>
            </a:r>
            <a:r>
              <a:rPr lang="en-US" altLang="zh-CN" sz="2800" b="1" dirty="0">
                <a:solidFill>
                  <a:schemeClr val="tx1"/>
                </a:solidFill>
                <a:latin typeface="楷体" panose="02010609060101010101" pitchFamily="49" charset="-122"/>
                <a:ea typeface="楷体" panose="02010609060101010101" pitchFamily="49" charset="-122"/>
              </a:rPr>
              <a:t>10</a:t>
            </a:r>
            <a:r>
              <a:rPr lang="en-US" altLang="zh-CN" sz="2800" b="1" baseline="30000" dirty="0">
                <a:solidFill>
                  <a:schemeClr val="tx1"/>
                </a:solidFill>
                <a:latin typeface="楷体" panose="02010609060101010101" pitchFamily="49" charset="-122"/>
                <a:ea typeface="楷体" panose="02010609060101010101" pitchFamily="49" charset="-122"/>
              </a:rPr>
              <a:t>-5</a:t>
            </a:r>
            <a:r>
              <a:rPr lang="en-US" altLang="zh-CN" sz="2800" b="1" dirty="0">
                <a:solidFill>
                  <a:schemeClr val="tx1"/>
                </a:solidFill>
                <a:latin typeface="楷体" panose="02010609060101010101" pitchFamily="49" charset="-122"/>
                <a:ea typeface="楷体" panose="02010609060101010101" pitchFamily="49" charset="-122"/>
              </a:rPr>
              <a:t> </a:t>
            </a:r>
            <a:r>
              <a:rPr lang="zh-CN" altLang="en-US" sz="2800" b="1" dirty="0">
                <a:solidFill>
                  <a:schemeClr val="tx1"/>
                </a:solidFill>
                <a:latin typeface="楷体" panose="02010609060101010101" pitchFamily="49" charset="-122"/>
                <a:ea typeface="楷体" panose="02010609060101010101" pitchFamily="49" charset="-122"/>
              </a:rPr>
              <a:t>。</a:t>
            </a:r>
          </a:p>
        </p:txBody>
      </p:sp>
      <p:pic>
        <p:nvPicPr>
          <p:cNvPr id="2" name="图片 1"/>
          <p:cNvPicPr>
            <a:picLocks noChangeAspect="1"/>
          </p:cNvPicPr>
          <p:nvPr/>
        </p:nvPicPr>
        <p:blipFill>
          <a:blip r:embed="rId3"/>
          <a:stretch>
            <a:fillRect/>
          </a:stretch>
        </p:blipFill>
        <p:spPr>
          <a:xfrm>
            <a:off x="611560" y="260648"/>
            <a:ext cx="8136904" cy="4029332"/>
          </a:xfrm>
          <a:prstGeom prst="rect">
            <a:avLst/>
          </a:prstGeom>
        </p:spPr>
      </p:pic>
    </p:spTree>
    <p:extLst>
      <p:ext uri="{BB962C8B-B14F-4D97-AF65-F5344CB8AC3E}">
        <p14:creationId xmlns:p14="http://schemas.microsoft.com/office/powerpoint/2010/main" val="13196522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3566" y="1"/>
            <a:ext cx="5166682" cy="476672"/>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3200" dirty="0">
                <a:latin typeface="楷体" panose="02010609060101010101" pitchFamily="49" charset="-122"/>
                <a:ea typeface="楷体" panose="02010609060101010101" pitchFamily="49" charset="-122"/>
                <a:cs typeface="Arial" panose="020B0604020202020204" pitchFamily="34" charset="0"/>
              </a:rPr>
              <a:t>PVC</a:t>
            </a:r>
            <a:r>
              <a:rPr lang="zh-CN" altLang="en-US" sz="3200" dirty="0">
                <a:latin typeface="楷体" panose="02010609060101010101" pitchFamily="49" charset="-122"/>
                <a:ea typeface="楷体" panose="02010609060101010101" pitchFamily="49" charset="-122"/>
                <a:cs typeface="Arial" panose="020B0604020202020204" pitchFamily="34" charset="0"/>
              </a:rPr>
              <a:t>悬浮聚合的特点</a:t>
            </a:r>
          </a:p>
        </p:txBody>
      </p:sp>
      <p:sp>
        <p:nvSpPr>
          <p:cNvPr id="11" name="矩形 10"/>
          <p:cNvSpPr/>
          <p:nvPr/>
        </p:nvSpPr>
        <p:spPr bwMode="auto">
          <a:xfrm flipH="1">
            <a:off x="3704742" y="1736820"/>
            <a:ext cx="4467657" cy="720095"/>
          </a:xfrm>
          <a:prstGeom prst="rect">
            <a:avLst/>
          </a:prstGeom>
          <a:solidFill>
            <a:srgbClr val="D3A68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3200" b="1" dirty="0">
                <a:solidFill>
                  <a:schemeClr val="tx1"/>
                </a:solidFill>
                <a:latin typeface="楷体" panose="02010609060101010101" pitchFamily="49" charset="-122"/>
                <a:ea typeface="楷体" panose="02010609060101010101" pitchFamily="49" charset="-122"/>
              </a:rPr>
              <a:t>聚合温度和链转移反应</a:t>
            </a:r>
            <a:endParaRPr lang="en-US" altLang="zh-CN" sz="3200" b="1" dirty="0">
              <a:solidFill>
                <a:schemeClr val="tx1"/>
              </a:solidFill>
              <a:latin typeface="楷体" panose="02010609060101010101" pitchFamily="49" charset="-122"/>
              <a:ea typeface="楷体" panose="02010609060101010101" pitchFamily="49" charset="-122"/>
            </a:endParaRPr>
          </a:p>
        </p:txBody>
      </p:sp>
      <p:sp>
        <p:nvSpPr>
          <p:cNvPr id="12" name="矩形 11"/>
          <p:cNvSpPr/>
          <p:nvPr/>
        </p:nvSpPr>
        <p:spPr bwMode="auto">
          <a:xfrm flipH="1">
            <a:off x="3704743" y="3969053"/>
            <a:ext cx="4467656" cy="720095"/>
          </a:xfrm>
          <a:prstGeom prst="rect">
            <a:avLst/>
          </a:prstGeom>
          <a:solidFill>
            <a:srgbClr val="D3A68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3200" b="1">
                <a:solidFill>
                  <a:schemeClr val="tx1"/>
                </a:solidFill>
                <a:latin typeface="楷体" panose="02010609060101010101" pitchFamily="49" charset="-122"/>
                <a:ea typeface="楷体" panose="02010609060101010101" pitchFamily="49" charset="-122"/>
              </a:rPr>
              <a:t>安全问题</a:t>
            </a:r>
            <a:endParaRPr lang="zh-CN" altLang="en-US" sz="3200" b="1" dirty="0">
              <a:solidFill>
                <a:schemeClr val="tx1"/>
              </a:solidFill>
              <a:latin typeface="楷体" panose="02010609060101010101" pitchFamily="49" charset="-122"/>
              <a:ea typeface="楷体" panose="02010609060101010101" pitchFamily="49" charset="-122"/>
            </a:endParaRPr>
          </a:p>
        </p:txBody>
      </p:sp>
      <p:cxnSp>
        <p:nvCxnSpPr>
          <p:cNvPr id="13" name="直接连接符 12"/>
          <p:cNvCxnSpPr/>
          <p:nvPr/>
        </p:nvCxnSpPr>
        <p:spPr bwMode="auto">
          <a:xfrm flipH="1">
            <a:off x="2246025" y="3390301"/>
            <a:ext cx="569912" cy="0"/>
          </a:xfrm>
          <a:prstGeom prst="line">
            <a:avLst/>
          </a:prstGeom>
          <a:ln w="28575">
            <a:solidFill>
              <a:srgbClr val="46B8EA"/>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bwMode="auto">
          <a:xfrm flipH="1">
            <a:off x="2815937" y="2272701"/>
            <a:ext cx="0" cy="2233612"/>
          </a:xfrm>
          <a:prstGeom prst="line">
            <a:avLst/>
          </a:prstGeom>
          <a:ln w="28575">
            <a:solidFill>
              <a:srgbClr val="46B8EA"/>
            </a:solidFill>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bwMode="auto">
          <a:xfrm>
            <a:off x="2822287" y="4506313"/>
            <a:ext cx="855663" cy="0"/>
          </a:xfrm>
          <a:prstGeom prst="straightConnector1">
            <a:avLst/>
          </a:prstGeom>
          <a:ln w="28575">
            <a:solidFill>
              <a:srgbClr val="46B8EA"/>
            </a:solidFill>
            <a:tailEnd type="non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bwMode="auto">
          <a:xfrm>
            <a:off x="2815937" y="2294926"/>
            <a:ext cx="855663" cy="0"/>
          </a:xfrm>
          <a:prstGeom prst="straightConnector1">
            <a:avLst/>
          </a:prstGeom>
          <a:ln w="28575">
            <a:solidFill>
              <a:srgbClr val="46B8EA"/>
            </a:solidFill>
            <a:tailEnd type="non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bwMode="auto">
          <a:xfrm flipH="1">
            <a:off x="615503" y="2980936"/>
            <a:ext cx="1609725" cy="817141"/>
          </a:xfrm>
          <a:prstGeom prst="rect">
            <a:avLst/>
          </a:prstGeom>
          <a:solidFill>
            <a:srgbClr val="46B8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3200" b="1" dirty="0">
                <a:solidFill>
                  <a:schemeClr val="bg1"/>
                </a:solidFill>
                <a:latin typeface="楷体" panose="02010609060101010101" pitchFamily="49" charset="-122"/>
                <a:ea typeface="楷体" panose="02010609060101010101" pitchFamily="49" charset="-122"/>
                <a:cs typeface="Arial" panose="020B0604020202020204" pitchFamily="34" charset="0"/>
              </a:rPr>
              <a:t>特点</a:t>
            </a:r>
          </a:p>
        </p:txBody>
      </p:sp>
      <p:sp>
        <p:nvSpPr>
          <p:cNvPr id="21" name="矩形 20"/>
          <p:cNvSpPr/>
          <p:nvPr/>
        </p:nvSpPr>
        <p:spPr bwMode="auto">
          <a:xfrm flipH="1">
            <a:off x="3704742" y="2852936"/>
            <a:ext cx="4467656" cy="720095"/>
          </a:xfrm>
          <a:prstGeom prst="rect">
            <a:avLst/>
          </a:prstGeom>
          <a:solidFill>
            <a:srgbClr val="D3A68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3200" b="1">
                <a:solidFill>
                  <a:schemeClr val="tx1"/>
                </a:solidFill>
                <a:latin typeface="楷体" panose="02010609060101010101" pitchFamily="49" charset="-122"/>
                <a:ea typeface="楷体" panose="02010609060101010101" pitchFamily="49" charset="-122"/>
              </a:rPr>
              <a:t>自动加速现象</a:t>
            </a:r>
            <a:endParaRPr lang="zh-CN" altLang="en-US" sz="3200" b="1" dirty="0">
              <a:solidFill>
                <a:schemeClr val="tx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0227511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7350" y="4420"/>
            <a:ext cx="4086562"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聚合温度和链转移反应</a:t>
            </a:r>
          </a:p>
        </p:txBody>
      </p:sp>
      <p:sp>
        <p:nvSpPr>
          <p:cNvPr id="9" name="对角圆角矩形 8"/>
          <p:cNvSpPr/>
          <p:nvPr/>
        </p:nvSpPr>
        <p:spPr>
          <a:xfrm>
            <a:off x="683568" y="836712"/>
            <a:ext cx="8064896" cy="1800200"/>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3200" b="1">
                <a:solidFill>
                  <a:schemeClr val="tx1"/>
                </a:solidFill>
                <a:latin typeface="楷体" panose="02010609060101010101" pitchFamily="49" charset="-122"/>
                <a:ea typeface="楷体" panose="02010609060101010101" pitchFamily="49" charset="-122"/>
              </a:rPr>
              <a:t>聚合温度对</a:t>
            </a:r>
            <a:r>
              <a:rPr lang="en-US" altLang="zh-CN" sz="3200" b="1">
                <a:solidFill>
                  <a:schemeClr val="tx1"/>
                </a:solidFill>
                <a:latin typeface="楷体" panose="02010609060101010101" pitchFamily="49" charset="-122"/>
                <a:ea typeface="楷体" panose="02010609060101010101" pitchFamily="49" charset="-122"/>
              </a:rPr>
              <a:t>PVC</a:t>
            </a:r>
            <a:r>
              <a:rPr lang="zh-CN" altLang="en-US" sz="3200" b="1">
                <a:solidFill>
                  <a:schemeClr val="tx1"/>
                </a:solidFill>
                <a:latin typeface="楷体" panose="02010609060101010101" pitchFamily="49" charset="-122"/>
                <a:ea typeface="楷体" panose="02010609060101010101" pitchFamily="49" charset="-122"/>
              </a:rPr>
              <a:t>的相对分子量有着极其重要的影响</a:t>
            </a:r>
            <a:endParaRPr lang="zh-CN" altLang="en-US" sz="3200" b="1" dirty="0">
              <a:solidFill>
                <a:schemeClr val="tx1"/>
              </a:solidFill>
              <a:latin typeface="楷体" panose="02010609060101010101" pitchFamily="49" charset="-122"/>
              <a:ea typeface="楷体" panose="02010609060101010101" pitchFamily="49" charset="-122"/>
            </a:endParaRPr>
          </a:p>
        </p:txBody>
      </p:sp>
      <p:sp>
        <p:nvSpPr>
          <p:cNvPr id="2" name="圆角矩形标注 1"/>
          <p:cNvSpPr/>
          <p:nvPr/>
        </p:nvSpPr>
        <p:spPr>
          <a:xfrm>
            <a:off x="4860032" y="1753196"/>
            <a:ext cx="3600400" cy="1387772"/>
          </a:xfrm>
          <a:prstGeom prst="wedgeRoundRectCallout">
            <a:avLst>
              <a:gd name="adj1" fmla="val -82292"/>
              <a:gd name="adj2" fmla="val -52795"/>
              <a:gd name="adj3" fmla="val 16667"/>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sz="3200" dirty="0">
                <a:solidFill>
                  <a:srgbClr val="0000FF"/>
                </a:solidFill>
                <a:latin typeface="楷体" panose="02010609060101010101" pitchFamily="49" charset="-122"/>
                <a:ea typeface="楷体" panose="02010609060101010101" pitchFamily="49" charset="-122"/>
              </a:rPr>
              <a:t>是通过链转移反应而起作用的</a:t>
            </a:r>
          </a:p>
        </p:txBody>
      </p:sp>
      <p:sp>
        <p:nvSpPr>
          <p:cNvPr id="3" name="圆角矩形 2"/>
          <p:cNvSpPr/>
          <p:nvPr/>
        </p:nvSpPr>
        <p:spPr>
          <a:xfrm>
            <a:off x="827584" y="3501008"/>
            <a:ext cx="1656184" cy="100811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3200" dirty="0">
                <a:solidFill>
                  <a:srgbClr val="0000FF"/>
                </a:solidFill>
                <a:latin typeface="楷体" panose="02010609060101010101" pitchFamily="49" charset="-122"/>
                <a:ea typeface="楷体" panose="02010609060101010101" pitchFamily="49" charset="-122"/>
              </a:rPr>
              <a:t>原因</a:t>
            </a:r>
          </a:p>
        </p:txBody>
      </p:sp>
      <p:sp>
        <p:nvSpPr>
          <p:cNvPr id="4" name="矩形 3"/>
          <p:cNvSpPr/>
          <p:nvPr/>
        </p:nvSpPr>
        <p:spPr>
          <a:xfrm>
            <a:off x="3090441" y="3483890"/>
            <a:ext cx="2358723" cy="584775"/>
          </a:xfrm>
          <a:prstGeom prst="rect">
            <a:avLst/>
          </a:prstGeom>
        </p:spPr>
        <p:txBody>
          <a:bodyPr wrap="none">
            <a:spAutoFit/>
          </a:bodyPr>
          <a:lstStyle/>
          <a:p>
            <a:r>
              <a:rPr lang="zh-CN" altLang="en-US" sz="3200" dirty="0">
                <a:latin typeface="微软雅黑" panose="020B0503020204020204" pitchFamily="34" charset="-122"/>
                <a:ea typeface="微软雅黑" panose="020B0503020204020204" pitchFamily="34" charset="-122"/>
              </a:rPr>
              <a:t>VC</a:t>
            </a:r>
            <a:r>
              <a:rPr lang="en-US" altLang="zh-CN" sz="3200" dirty="0">
                <a:latin typeface="微软雅黑" panose="020B0503020204020204" pitchFamily="34" charset="-122"/>
                <a:ea typeface="微软雅黑" panose="020B0503020204020204" pitchFamily="34" charset="-122"/>
              </a:rPr>
              <a:t>M</a:t>
            </a:r>
            <a:r>
              <a:rPr lang="zh-CN" altLang="en-US" sz="3200" dirty="0">
                <a:latin typeface="微软雅黑" panose="020B0503020204020204" pitchFamily="34" charset="-122"/>
                <a:ea typeface="微软雅黑" panose="020B0503020204020204" pitchFamily="34" charset="-122"/>
              </a:rPr>
              <a:t>很活泼</a:t>
            </a:r>
          </a:p>
        </p:txBody>
      </p:sp>
      <p:sp>
        <p:nvSpPr>
          <p:cNvPr id="5" name="下箭头 4"/>
          <p:cNvSpPr/>
          <p:nvPr/>
        </p:nvSpPr>
        <p:spPr>
          <a:xfrm>
            <a:off x="4211960" y="4149080"/>
            <a:ext cx="360040" cy="905575"/>
          </a:xfrm>
          <a:prstGeom prst="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6" name="矩形 5"/>
          <p:cNvSpPr/>
          <p:nvPr/>
        </p:nvSpPr>
        <p:spPr>
          <a:xfrm>
            <a:off x="3203848" y="5065564"/>
            <a:ext cx="2016224" cy="707886"/>
          </a:xfrm>
          <a:prstGeom prst="rect">
            <a:avLst/>
          </a:prstGeom>
        </p:spPr>
        <p:txBody>
          <a:bodyPr wrap="square">
            <a:spAutoFit/>
          </a:bodyPr>
          <a:lstStyle/>
          <a:p>
            <a:r>
              <a:rPr lang="zh-CN" altLang="en-US" sz="4000" dirty="0">
                <a:latin typeface="Arial" panose="020B0604020202020204" pitchFamily="34" charset="0"/>
                <a:cs typeface="Arial" panose="020B0604020202020204" pitchFamily="34" charset="0"/>
              </a:rPr>
              <a:t>R</a:t>
            </a:r>
            <a:r>
              <a:rPr lang="zh-CN" altLang="en-US" sz="4000" baseline="-25000" dirty="0">
                <a:latin typeface="Arial" panose="020B0604020202020204" pitchFamily="34" charset="0"/>
                <a:cs typeface="Arial" panose="020B0604020202020204" pitchFamily="34" charset="0"/>
              </a:rPr>
              <a:t>tr,M</a:t>
            </a:r>
            <a:r>
              <a:rPr lang="zh-CN" altLang="en-US" sz="4000" dirty="0">
                <a:latin typeface="Arial" panose="020B0604020202020204" pitchFamily="34" charset="0"/>
                <a:cs typeface="Arial" panose="020B0604020202020204" pitchFamily="34" charset="0"/>
              </a:rPr>
              <a:t>&gt;R</a:t>
            </a:r>
            <a:r>
              <a:rPr lang="zh-CN" altLang="en-US" sz="4000" baseline="-25000" dirty="0">
                <a:latin typeface="Arial" panose="020B0604020202020204" pitchFamily="34" charset="0"/>
                <a:cs typeface="Arial" panose="020B0604020202020204" pitchFamily="34" charset="0"/>
              </a:rPr>
              <a:t>t</a:t>
            </a:r>
          </a:p>
        </p:txBody>
      </p:sp>
      <p:graphicFrame>
        <p:nvGraphicFramePr>
          <p:cNvPr id="10" name="对象 9"/>
          <p:cNvGraphicFramePr>
            <a:graphicFrameLocks noChangeAspect="1"/>
          </p:cNvGraphicFramePr>
          <p:nvPr>
            <p:extLst>
              <p:ext uri="{D42A27DB-BD31-4B8C-83A1-F6EECF244321}">
                <p14:modId xmlns:p14="http://schemas.microsoft.com/office/powerpoint/2010/main" val="2459823619"/>
              </p:ext>
            </p:extLst>
          </p:nvPr>
        </p:nvGraphicFramePr>
        <p:xfrm>
          <a:off x="6012160" y="3644165"/>
          <a:ext cx="2349735" cy="1440160"/>
        </p:xfrm>
        <a:graphic>
          <a:graphicData uri="http://schemas.openxmlformats.org/presentationml/2006/ole">
            <mc:AlternateContent xmlns:mc="http://schemas.openxmlformats.org/markup-compatibility/2006">
              <mc:Choice xmlns:v="urn:schemas-microsoft-com:vml" Requires="v">
                <p:oleObj spid="_x0000_s1253" name="CS ChemDraw Drawing" r:id="rId4" imgW="1132031" imgH="693056" progId="ChemDraw.Document.6.0">
                  <p:embed/>
                </p:oleObj>
              </mc:Choice>
              <mc:Fallback>
                <p:oleObj name="CS ChemDraw Drawing" r:id="rId4" imgW="1132031" imgH="693056" progId="ChemDraw.Document.6.0">
                  <p:embed/>
                  <p:pic>
                    <p:nvPicPr>
                      <p:cNvPr id="0" name=""/>
                      <p:cNvPicPr/>
                      <p:nvPr/>
                    </p:nvPicPr>
                    <p:blipFill>
                      <a:blip r:embed="rId5"/>
                      <a:stretch>
                        <a:fillRect/>
                      </a:stretch>
                    </p:blipFill>
                    <p:spPr>
                      <a:xfrm>
                        <a:off x="6012160" y="3644165"/>
                        <a:ext cx="2349735" cy="1440160"/>
                      </a:xfrm>
                      <a:prstGeom prst="rect">
                        <a:avLst/>
                      </a:prstGeom>
                    </p:spPr>
                  </p:pic>
                </p:oleObj>
              </mc:Fallback>
            </mc:AlternateContent>
          </a:graphicData>
        </a:graphic>
      </p:graphicFrame>
    </p:spTree>
    <p:extLst>
      <p:ext uri="{BB962C8B-B14F-4D97-AF65-F5344CB8AC3E}">
        <p14:creationId xmlns:p14="http://schemas.microsoft.com/office/powerpoint/2010/main" val="36530294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9" name="对角圆角矩形 8"/>
          <p:cNvSpPr/>
          <p:nvPr/>
        </p:nvSpPr>
        <p:spPr>
          <a:xfrm>
            <a:off x="467544" y="332656"/>
            <a:ext cx="8064896" cy="1224136"/>
          </a:xfrm>
          <a:prstGeom prst="round2DiagRect">
            <a:avLst>
              <a:gd name="adj1" fmla="val 50000"/>
              <a:gd name="adj2" fmla="val 0"/>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200000"/>
              </a:lnSpc>
              <a:spcBef>
                <a:spcPts val="600"/>
              </a:spcBef>
              <a:buClr>
                <a:srgbClr val="002060"/>
              </a:buClr>
              <a:buFont typeface="Wingdings" panose="05000000000000000000" pitchFamily="2" charset="2"/>
              <a:buChar char="u"/>
            </a:pPr>
            <a:r>
              <a:rPr lang="en-US" altLang="zh-CN" sz="3200" b="1" dirty="0">
                <a:solidFill>
                  <a:schemeClr val="tx1"/>
                </a:solidFill>
                <a:latin typeface="楷体" panose="02010609060101010101" pitchFamily="49" charset="-122"/>
                <a:ea typeface="楷体" panose="02010609060101010101" pitchFamily="49" charset="-122"/>
              </a:rPr>
              <a:t>PVC</a:t>
            </a:r>
            <a:r>
              <a:rPr lang="zh-CN" altLang="en-US" sz="3200" b="1" dirty="0">
                <a:solidFill>
                  <a:schemeClr val="tx1"/>
                </a:solidFill>
                <a:latin typeface="楷体" panose="02010609060101010101" pitchFamily="49" charset="-122"/>
                <a:ea typeface="楷体" panose="02010609060101010101" pitchFamily="49" charset="-122"/>
              </a:rPr>
              <a:t>链自由基向</a:t>
            </a:r>
            <a:r>
              <a:rPr lang="en-US" altLang="zh-CN" sz="3200" b="1" dirty="0">
                <a:solidFill>
                  <a:schemeClr val="tx1"/>
                </a:solidFill>
                <a:latin typeface="楷体" panose="02010609060101010101" pitchFamily="49" charset="-122"/>
                <a:ea typeface="楷体" panose="02010609060101010101" pitchFamily="49" charset="-122"/>
              </a:rPr>
              <a:t>VCM</a:t>
            </a:r>
            <a:r>
              <a:rPr lang="zh-CN" altLang="en-US" sz="3200" b="1" dirty="0">
                <a:solidFill>
                  <a:schemeClr val="tx1"/>
                </a:solidFill>
                <a:latin typeface="楷体" panose="02010609060101010101" pitchFamily="49" charset="-122"/>
                <a:ea typeface="楷体" panose="02010609060101010101" pitchFamily="49" charset="-122"/>
              </a:rPr>
              <a:t>的转移反应表示如下：</a:t>
            </a:r>
          </a:p>
        </p:txBody>
      </p:sp>
      <p:graphicFrame>
        <p:nvGraphicFramePr>
          <p:cNvPr id="2" name="对象 1"/>
          <p:cNvGraphicFramePr>
            <a:graphicFrameLocks noChangeAspect="1"/>
          </p:cNvGraphicFramePr>
          <p:nvPr>
            <p:extLst>
              <p:ext uri="{D42A27DB-BD31-4B8C-83A1-F6EECF244321}">
                <p14:modId xmlns:p14="http://schemas.microsoft.com/office/powerpoint/2010/main" val="2761872525"/>
              </p:ext>
            </p:extLst>
          </p:nvPr>
        </p:nvGraphicFramePr>
        <p:xfrm>
          <a:off x="1691680" y="1657823"/>
          <a:ext cx="6096000" cy="2443163"/>
        </p:xfrm>
        <a:graphic>
          <a:graphicData uri="http://schemas.openxmlformats.org/presentationml/2006/ole">
            <mc:AlternateContent xmlns:mc="http://schemas.openxmlformats.org/markup-compatibility/2006">
              <mc:Choice xmlns:v="urn:schemas-microsoft-com:vml" Requires="v">
                <p:oleObj spid="_x0000_s2275" name="CS ChemDraw Drawing" r:id="rId4" imgW="9357067" imgH="3750015" progId="ChemDraw.Document.6.0">
                  <p:embed/>
                </p:oleObj>
              </mc:Choice>
              <mc:Fallback>
                <p:oleObj name="CS ChemDraw Drawing" r:id="rId4" imgW="9357067" imgH="3750015" progId="ChemDraw.Document.6.0">
                  <p:embed/>
                  <p:pic>
                    <p:nvPicPr>
                      <p:cNvPr id="0" name=""/>
                      <p:cNvPicPr/>
                      <p:nvPr/>
                    </p:nvPicPr>
                    <p:blipFill>
                      <a:blip r:embed="rId5"/>
                      <a:stretch>
                        <a:fillRect/>
                      </a:stretch>
                    </p:blipFill>
                    <p:spPr>
                      <a:xfrm>
                        <a:off x="1691680" y="1657823"/>
                        <a:ext cx="6096000" cy="2443163"/>
                      </a:xfrm>
                      <a:prstGeom prst="rect">
                        <a:avLst/>
                      </a:prstGeom>
                    </p:spPr>
                  </p:pic>
                </p:oleObj>
              </mc:Fallback>
            </mc:AlternateContent>
          </a:graphicData>
        </a:graphic>
      </p:graphicFrame>
      <p:sp>
        <p:nvSpPr>
          <p:cNvPr id="3" name="矩形 2"/>
          <p:cNvSpPr/>
          <p:nvPr/>
        </p:nvSpPr>
        <p:spPr>
          <a:xfrm>
            <a:off x="539552" y="3940407"/>
            <a:ext cx="4871847" cy="523220"/>
          </a:xfrm>
          <a:prstGeom prst="rect">
            <a:avLst/>
          </a:prstGeom>
        </p:spPr>
        <p:txBody>
          <a:bodyPr wrap="none">
            <a:spAutoFit/>
          </a:bodyPr>
          <a:lstStyle/>
          <a:p>
            <a:r>
              <a:rPr lang="zh-CN" altLang="en-US" sz="2800" dirty="0">
                <a:ea typeface="楷体" panose="02010609060101010101" pitchFamily="49" charset="-122"/>
              </a:rPr>
              <a:t>PVC聚合物的平均聚合度为：</a:t>
            </a:r>
          </a:p>
        </p:txBody>
      </p:sp>
      <mc:AlternateContent xmlns:mc="http://schemas.openxmlformats.org/markup-compatibility/2006" xmlns:a14="http://schemas.microsoft.com/office/drawing/2010/main">
        <mc:Choice Requires="a14">
          <p:sp>
            <p:nvSpPr>
              <p:cNvPr id="4" name="文本框 3"/>
              <p:cNvSpPr txBox="1"/>
              <p:nvPr/>
            </p:nvSpPr>
            <p:spPr>
              <a:xfrm>
                <a:off x="736290" y="4941168"/>
                <a:ext cx="3938129" cy="600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𝑛</m:t>
                              </m:r>
                            </m:sub>
                          </m:sSub>
                        </m:e>
                      </m:acc>
                      <m:r>
                        <a:rPr lang="en-US" altLang="zh-CN" b="0" i="0"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𝑝</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nary>
                            <m:naryPr>
                              <m:chr m:val="∑"/>
                              <m:subHide m:val="on"/>
                              <m:supHide m:val="on"/>
                              <m:ctrlPr>
                                <a:rPr lang="en-US" altLang="zh-CN" b="0" i="1" smtClean="0">
                                  <a:latin typeface="Cambria Math" panose="02040503050406030204" pitchFamily="18" charset="0"/>
                                </a:rPr>
                              </m:ctrlPr>
                            </m:naryP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𝑡𝑟</m:t>
                                  </m:r>
                                </m:sub>
                              </m:sSub>
                            </m:e>
                          </m:nary>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𝑝</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𝑡𝑟</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sub>
                          </m:sSub>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𝑝</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𝑡𝑟</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sub>
                          </m:sSub>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𝑀</m:t>
                              </m:r>
                            </m:sub>
                          </m:sSub>
                        </m:den>
                      </m:f>
                    </m:oMath>
                  </m:oMathPara>
                </a14:m>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736290" y="4941168"/>
                <a:ext cx="3938129" cy="600998"/>
              </a:xfrm>
              <a:prstGeom prst="rect">
                <a:avLst/>
              </a:prstGeom>
              <a:blipFill rotWithShape="0">
                <a:blip r:embed="rId6"/>
                <a:stretch>
                  <a:fillRect/>
                </a:stretch>
              </a:blipFill>
            </p:spPr>
            <p:txBody>
              <a:bodyPr/>
              <a:lstStyle/>
              <a:p>
                <a:r>
                  <a:rPr lang="zh-CN" altLang="en-US">
                    <a:noFill/>
                  </a:rPr>
                  <a:t> </a:t>
                </a:r>
              </a:p>
            </p:txBody>
          </p:sp>
        </mc:Fallback>
      </mc:AlternateContent>
      <p:sp>
        <p:nvSpPr>
          <p:cNvPr id="5" name="矩形 4"/>
          <p:cNvSpPr/>
          <p:nvPr/>
        </p:nvSpPr>
        <p:spPr>
          <a:xfrm>
            <a:off x="4921723" y="4849668"/>
            <a:ext cx="4218061" cy="1384995"/>
          </a:xfrm>
          <a:prstGeom prst="rect">
            <a:avLst/>
          </a:prstGeom>
        </p:spPr>
        <p:txBody>
          <a:bodyPr wrap="square">
            <a:spAutoFit/>
          </a:bodyPr>
          <a:lstStyle/>
          <a:p>
            <a:r>
              <a:rPr lang="zh-CN" altLang="en-US" sz="2800" dirty="0">
                <a:solidFill>
                  <a:srgbClr val="0000FF"/>
                </a:solidFill>
                <a:latin typeface="楷体" panose="02010609060101010101" pitchFamily="49" charset="-122"/>
                <a:ea typeface="楷体" panose="02010609060101010101" pitchFamily="49" charset="-122"/>
              </a:rPr>
              <a:t>PVC的聚合度只与温度有关，而与引发剂浓度及转化率无关</a:t>
            </a:r>
          </a:p>
        </p:txBody>
      </p:sp>
    </p:spTree>
    <p:extLst>
      <p:ext uri="{BB962C8B-B14F-4D97-AF65-F5344CB8AC3E}">
        <p14:creationId xmlns:p14="http://schemas.microsoft.com/office/powerpoint/2010/main" val="2425459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9" name="对角圆角矩形 8"/>
          <p:cNvSpPr/>
          <p:nvPr/>
        </p:nvSpPr>
        <p:spPr>
          <a:xfrm>
            <a:off x="683568" y="404664"/>
            <a:ext cx="8064896" cy="1224136"/>
          </a:xfrm>
          <a:prstGeom prst="round2DiagRect">
            <a:avLst>
              <a:gd name="adj1" fmla="val 50000"/>
              <a:gd name="adj2" fmla="val 0"/>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a:spcBef>
                <a:spcPts val="600"/>
              </a:spcBef>
              <a:buClr>
                <a:srgbClr val="002060"/>
              </a:buClr>
            </a:pPr>
            <a:r>
              <a:rPr lang="zh-CN" altLang="en-US" sz="3200" b="1" dirty="0">
                <a:solidFill>
                  <a:schemeClr val="tx1"/>
                </a:solidFill>
                <a:latin typeface="楷体" panose="02010609060101010101" pitchFamily="49" charset="-122"/>
                <a:ea typeface="楷体" panose="02010609060101010101" pitchFamily="49" charset="-122"/>
              </a:rPr>
              <a:t>在工业生产中，利用控制不同温度来生产各种牌号的</a:t>
            </a:r>
            <a:r>
              <a:rPr lang="en-US" altLang="zh-CN" sz="3200" b="1" dirty="0">
                <a:solidFill>
                  <a:schemeClr val="tx1"/>
                </a:solidFill>
                <a:latin typeface="楷体" panose="02010609060101010101" pitchFamily="49" charset="-122"/>
                <a:ea typeface="楷体" panose="02010609060101010101" pitchFamily="49" charset="-122"/>
              </a:rPr>
              <a:t>PVC</a:t>
            </a:r>
            <a:r>
              <a:rPr lang="zh-CN" altLang="en-US" sz="3200" b="1" dirty="0">
                <a:solidFill>
                  <a:schemeClr val="tx1"/>
                </a:solidFill>
                <a:latin typeface="楷体" panose="02010609060101010101" pitchFamily="49" charset="-122"/>
                <a:ea typeface="楷体" panose="02010609060101010101" pitchFamily="49" charset="-122"/>
              </a:rPr>
              <a:t>树脂</a:t>
            </a:r>
          </a:p>
        </p:txBody>
      </p:sp>
      <p:sp>
        <p:nvSpPr>
          <p:cNvPr id="2" name="圆角矩形标注 1"/>
          <p:cNvSpPr/>
          <p:nvPr/>
        </p:nvSpPr>
        <p:spPr>
          <a:xfrm>
            <a:off x="1043608" y="1988840"/>
            <a:ext cx="6696744" cy="648072"/>
          </a:xfrm>
          <a:prstGeom prst="wedgeRoundRectCallout">
            <a:avLst>
              <a:gd name="adj1" fmla="val -20833"/>
              <a:gd name="adj2" fmla="val -11622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3200" dirty="0">
                <a:latin typeface="楷体" panose="02010609060101010101" pitchFamily="49" charset="-122"/>
                <a:ea typeface="楷体" panose="02010609060101010101" pitchFamily="49" charset="-122"/>
              </a:rPr>
              <a:t>必须严格控制聚合反应温度</a:t>
            </a:r>
          </a:p>
        </p:txBody>
      </p:sp>
      <p:sp>
        <p:nvSpPr>
          <p:cNvPr id="10" name="圆角矩形标注 9"/>
          <p:cNvSpPr/>
          <p:nvPr/>
        </p:nvSpPr>
        <p:spPr>
          <a:xfrm>
            <a:off x="1037168" y="3140968"/>
            <a:ext cx="6703184" cy="1440160"/>
          </a:xfrm>
          <a:prstGeom prst="wedgeRoundRectCallout">
            <a:avLst>
              <a:gd name="adj1" fmla="val -20833"/>
              <a:gd name="adj2" fmla="val -78125"/>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3200" dirty="0">
                <a:latin typeface="楷体" panose="02010609060101010101" pitchFamily="49" charset="-122"/>
                <a:ea typeface="楷体" panose="02010609060101010101" pitchFamily="49" charset="-122"/>
              </a:rPr>
              <a:t>温度波动范围不能超过</a:t>
            </a:r>
            <a:r>
              <a:rPr lang="en-US" altLang="zh-CN" sz="3200" dirty="0">
                <a:latin typeface="楷体" panose="02010609060101010101" pitchFamily="49" charset="-122"/>
                <a:ea typeface="楷体" panose="02010609060101010101" pitchFamily="49" charset="-122"/>
              </a:rPr>
              <a:t>±0.2℃</a:t>
            </a:r>
            <a:r>
              <a:rPr lang="zh-CN" altLang="en-US" sz="3200" dirty="0">
                <a:latin typeface="楷体" panose="02010609060101010101" pitchFamily="49" charset="-122"/>
                <a:ea typeface="楷体" panose="02010609060101010101" pitchFamily="49" charset="-122"/>
              </a:rPr>
              <a:t>，</a:t>
            </a:r>
          </a:p>
          <a:p>
            <a:pPr algn="ctr"/>
            <a:r>
              <a:rPr lang="zh-CN" altLang="en-US" sz="3200" dirty="0">
                <a:latin typeface="楷体" panose="02010609060101010101" pitchFamily="49" charset="-122"/>
                <a:ea typeface="楷体" panose="02010609060101010101" pitchFamily="49" charset="-122"/>
              </a:rPr>
              <a:t>同时聚合温度不能太高，一般在</a:t>
            </a:r>
          </a:p>
          <a:p>
            <a:pPr algn="ctr"/>
            <a:r>
              <a:rPr lang="en-US" altLang="zh-CN" sz="3200" dirty="0">
                <a:latin typeface="楷体" panose="02010609060101010101" pitchFamily="49" charset="-122"/>
                <a:ea typeface="楷体" panose="02010609060101010101" pitchFamily="49" charset="-122"/>
              </a:rPr>
              <a:t>50</a:t>
            </a:r>
            <a:r>
              <a:rPr lang="zh-CN" altLang="en-US" sz="3200" dirty="0">
                <a:latin typeface="楷体" panose="02010609060101010101" pitchFamily="49" charset="-122"/>
                <a:ea typeface="楷体" panose="02010609060101010101" pitchFamily="49" charset="-122"/>
              </a:rPr>
              <a:t>～</a:t>
            </a:r>
            <a:r>
              <a:rPr lang="en-US" altLang="zh-CN" sz="3200" dirty="0">
                <a:latin typeface="楷体" panose="02010609060101010101" pitchFamily="49" charset="-122"/>
                <a:ea typeface="楷体" panose="02010609060101010101" pitchFamily="49" charset="-122"/>
              </a:rPr>
              <a:t>60℃</a:t>
            </a:r>
            <a:r>
              <a:rPr lang="zh-CN" altLang="en-US" sz="3200" dirty="0">
                <a:latin typeface="楷体" panose="02010609060101010101" pitchFamily="49" charset="-122"/>
                <a:ea typeface="楷体" panose="02010609060101010101" pitchFamily="49" charset="-122"/>
              </a:rPr>
              <a:t>。</a:t>
            </a:r>
          </a:p>
        </p:txBody>
      </p:sp>
      <p:sp>
        <p:nvSpPr>
          <p:cNvPr id="11" name="圆角矩形标注 10"/>
          <p:cNvSpPr/>
          <p:nvPr/>
        </p:nvSpPr>
        <p:spPr>
          <a:xfrm>
            <a:off x="1035272" y="5085184"/>
            <a:ext cx="6705080" cy="1440160"/>
          </a:xfrm>
          <a:prstGeom prst="wedgeRoundRectCallout">
            <a:avLst>
              <a:gd name="adj1" fmla="val -20833"/>
              <a:gd name="adj2" fmla="val -78125"/>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3200" dirty="0">
                <a:latin typeface="楷体" panose="02010609060101010101" pitchFamily="49" charset="-122"/>
                <a:ea typeface="楷体" panose="02010609060101010101" pitchFamily="49" charset="-122"/>
              </a:rPr>
              <a:t>会引起</a:t>
            </a:r>
            <a:r>
              <a:rPr lang="en-US" altLang="zh-CN" sz="3200" dirty="0">
                <a:latin typeface="楷体" panose="02010609060101010101" pitchFamily="49" charset="-122"/>
                <a:ea typeface="楷体" panose="02010609060101010101" pitchFamily="49" charset="-122"/>
              </a:rPr>
              <a:t>PVC</a:t>
            </a:r>
            <a:r>
              <a:rPr lang="zh-CN" altLang="en-US" sz="3200" dirty="0">
                <a:latin typeface="楷体" panose="02010609060101010101" pitchFamily="49" charset="-122"/>
                <a:ea typeface="楷体" panose="02010609060101010101" pitchFamily="49" charset="-122"/>
              </a:rPr>
              <a:t>大分子的链转移反应，形成支化大分子，影响产品的性能</a:t>
            </a:r>
          </a:p>
        </p:txBody>
      </p:sp>
    </p:spTree>
    <p:extLst>
      <p:ext uri="{BB962C8B-B14F-4D97-AF65-F5344CB8AC3E}">
        <p14:creationId xmlns:p14="http://schemas.microsoft.com/office/powerpoint/2010/main" val="3745923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1" name="Rectangle 3"/>
          <p:cNvSpPr>
            <a:spLocks noGrp="1" noChangeAspect="1" noChangeArrowheads="1"/>
          </p:cNvSpPr>
          <p:nvPr/>
        </p:nvSpPr>
        <p:spPr bwMode="auto">
          <a:xfrm>
            <a:off x="4727767" y="3828983"/>
            <a:ext cx="3013369" cy="3013369"/>
          </a:xfrm>
          <a:prstGeom prst="rect">
            <a:avLst/>
          </a:prstGeom>
          <a:blipFill dpi="0" rotWithShape="1">
            <a:blip r:embed="rId3"/>
            <a:srcRect/>
            <a:stretch>
              <a:fillRect t="5042" b="-3051"/>
            </a:stretch>
          </a:blipFill>
          <a:ln w="9525">
            <a:noFill/>
            <a:miter lim="800000"/>
            <a:headEnd/>
            <a:tailEnd/>
          </a:ln>
        </p:spPr>
        <p:txBody>
          <a:bodyPr/>
          <a:lstStyle/>
          <a:p>
            <a:pPr>
              <a:defRPr/>
            </a:pPr>
            <a:endParaRPr lang="zh-CN" altLang="zh-CN">
              <a:latin typeface="Calibri" pitchFamily="34" charset="0"/>
            </a:endParaRPr>
          </a:p>
        </p:txBody>
      </p:sp>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9" name="对角圆角矩形 8"/>
          <p:cNvSpPr/>
          <p:nvPr/>
        </p:nvSpPr>
        <p:spPr>
          <a:xfrm>
            <a:off x="611560" y="404664"/>
            <a:ext cx="8064896" cy="3600400"/>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将溶有引发剂的油状单体倒入水中，油状单体将浮于水面上，形成</a:t>
            </a:r>
            <a:r>
              <a:rPr lang="zh-CN" altLang="en-US" sz="2800" b="1" dirty="0">
                <a:solidFill>
                  <a:srgbClr val="FF0000"/>
                </a:solidFill>
                <a:latin typeface="楷体" panose="02010609060101010101" pitchFamily="49" charset="-122"/>
                <a:ea typeface="楷体" panose="02010609060101010101" pitchFamily="49" charset="-122"/>
              </a:rPr>
              <a:t>两层</a:t>
            </a:r>
            <a:r>
              <a:rPr lang="zh-CN" altLang="en-US" sz="2800" b="1" dirty="0">
                <a:solidFill>
                  <a:schemeClr val="tx1"/>
                </a:solidFill>
                <a:latin typeface="楷体" panose="02010609060101010101" pitchFamily="49" charset="-122"/>
                <a:ea typeface="楷体" panose="02010609060101010101" pitchFamily="49" charset="-122"/>
              </a:rPr>
              <a:t>。</a:t>
            </a:r>
            <a:endParaRPr lang="en-US" altLang="zh-CN" sz="2800" b="1"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进行搅拌时，在剪切力的作用下，单体液层先被拉成</a:t>
            </a:r>
            <a:r>
              <a:rPr lang="zh-CN" altLang="en-US" sz="2800" b="1" dirty="0">
                <a:solidFill>
                  <a:srgbClr val="FF0000"/>
                </a:solidFill>
                <a:latin typeface="楷体" panose="02010609060101010101" pitchFamily="49" charset="-122"/>
                <a:ea typeface="楷体" panose="02010609060101010101" pitchFamily="49" charset="-122"/>
              </a:rPr>
              <a:t>细条形</a:t>
            </a:r>
            <a:r>
              <a:rPr lang="zh-CN" altLang="en-US" sz="2800" b="1" dirty="0">
                <a:solidFill>
                  <a:schemeClr val="tx1"/>
                </a:solidFill>
                <a:latin typeface="楷体" panose="02010609060101010101" pitchFamily="49" charset="-122"/>
                <a:ea typeface="楷体" panose="02010609060101010101" pitchFamily="49" charset="-122"/>
              </a:rPr>
              <a:t>，然后分散成</a:t>
            </a:r>
            <a:r>
              <a:rPr lang="zh-CN" altLang="en-US" sz="2800" b="1" dirty="0">
                <a:solidFill>
                  <a:srgbClr val="FF0000"/>
                </a:solidFill>
                <a:latin typeface="楷体" panose="02010609060101010101" pitchFamily="49" charset="-122"/>
                <a:ea typeface="楷体" panose="02010609060101010101" pitchFamily="49" charset="-122"/>
              </a:rPr>
              <a:t>大液滴</a:t>
            </a:r>
            <a:r>
              <a:rPr lang="zh-CN" altLang="en-US" sz="2800" b="1" dirty="0">
                <a:solidFill>
                  <a:schemeClr val="tx1"/>
                </a:solidFill>
                <a:latin typeface="楷体" panose="02010609060101010101" pitchFamily="49" charset="-122"/>
                <a:ea typeface="楷体" panose="02010609060101010101" pitchFamily="49" charset="-122"/>
              </a:rPr>
              <a:t>，在继续成</a:t>
            </a:r>
            <a:r>
              <a:rPr lang="zh-CN" altLang="en-US" sz="2800" b="1" dirty="0">
                <a:solidFill>
                  <a:srgbClr val="FF0000"/>
                </a:solidFill>
                <a:latin typeface="楷体" panose="02010609060101010101" pitchFamily="49" charset="-122"/>
                <a:ea typeface="楷体" panose="02010609060101010101" pitchFamily="49" charset="-122"/>
              </a:rPr>
              <a:t>小液滴</a:t>
            </a:r>
            <a:r>
              <a:rPr lang="zh-CN" altLang="en-US" sz="2800" b="1" dirty="0">
                <a:solidFill>
                  <a:schemeClr val="tx1"/>
                </a:solidFill>
                <a:latin typeface="楷体" panose="02010609060101010101" pitchFamily="49" charset="-122"/>
                <a:ea typeface="楷体" panose="02010609060101010101" pitchFamily="49" charset="-122"/>
              </a:rPr>
              <a:t>。</a:t>
            </a:r>
            <a:endParaRPr lang="en-US" altLang="zh-CN" sz="2800" b="1"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由于单体和水之间形成一定的界面张力，使液滴力图保持球形</a:t>
            </a:r>
          </a:p>
        </p:txBody>
      </p:sp>
      <p:sp>
        <p:nvSpPr>
          <p:cNvPr id="2" name="圆角矩形 1"/>
          <p:cNvSpPr/>
          <p:nvPr/>
        </p:nvSpPr>
        <p:spPr>
          <a:xfrm>
            <a:off x="334534" y="5301208"/>
            <a:ext cx="2160240" cy="79208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800" dirty="0"/>
              <a:t>界面张力↑</a:t>
            </a:r>
          </a:p>
        </p:txBody>
      </p:sp>
      <p:cxnSp>
        <p:nvCxnSpPr>
          <p:cNvPr id="11" name="直接箭头连接符 10"/>
          <p:cNvCxnSpPr/>
          <p:nvPr/>
        </p:nvCxnSpPr>
        <p:spPr>
          <a:xfrm>
            <a:off x="2608016" y="5709256"/>
            <a:ext cx="648000"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16" name="圆角矩形 15"/>
          <p:cNvSpPr/>
          <p:nvPr/>
        </p:nvSpPr>
        <p:spPr>
          <a:xfrm>
            <a:off x="3275856" y="5301208"/>
            <a:ext cx="2160240" cy="79208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800" dirty="0"/>
              <a:t>成球能力↑</a:t>
            </a:r>
          </a:p>
        </p:txBody>
      </p:sp>
      <p:sp>
        <p:nvSpPr>
          <p:cNvPr id="13" name="云形标注 12"/>
          <p:cNvSpPr/>
          <p:nvPr/>
        </p:nvSpPr>
        <p:spPr>
          <a:xfrm>
            <a:off x="6634552" y="3892391"/>
            <a:ext cx="2509448" cy="1419918"/>
          </a:xfrm>
          <a:prstGeom prst="cloudCallout">
            <a:avLst>
              <a:gd name="adj1" fmla="val -26354"/>
              <a:gd name="adj2" fmla="val 8103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800" dirty="0">
                <a:solidFill>
                  <a:srgbClr val="0000FF"/>
                </a:solidFill>
                <a:latin typeface="楷体" panose="02010609060101010101" pitchFamily="49" charset="-122"/>
                <a:ea typeface="楷体" panose="02010609060101010101" pitchFamily="49" charset="-122"/>
              </a:rPr>
              <a:t>搅拌停止后，后如何变化？</a:t>
            </a:r>
          </a:p>
        </p:txBody>
      </p:sp>
    </p:spTree>
    <p:extLst>
      <p:ext uri="{BB962C8B-B14F-4D97-AF65-F5344CB8AC3E}">
        <p14:creationId xmlns:p14="http://schemas.microsoft.com/office/powerpoint/2010/main" val="40480381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1169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自动加速现象</a:t>
            </a:r>
          </a:p>
        </p:txBody>
      </p:sp>
      <p:sp>
        <p:nvSpPr>
          <p:cNvPr id="9" name="对角圆角矩形 8"/>
          <p:cNvSpPr/>
          <p:nvPr/>
        </p:nvSpPr>
        <p:spPr>
          <a:xfrm>
            <a:off x="683568" y="836712"/>
            <a:ext cx="8064896" cy="1800200"/>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en-US" altLang="zh-CN" sz="2800" b="1" dirty="0">
                <a:solidFill>
                  <a:schemeClr val="tx1"/>
                </a:solidFill>
                <a:latin typeface="楷体" panose="02010609060101010101" pitchFamily="49" charset="-122"/>
                <a:ea typeface="楷体" panose="02010609060101010101" pitchFamily="49" charset="-122"/>
              </a:rPr>
              <a:t>PVC</a:t>
            </a:r>
            <a:r>
              <a:rPr lang="zh-CN" altLang="en-US" sz="2800" b="1" dirty="0">
                <a:solidFill>
                  <a:schemeClr val="tx1"/>
                </a:solidFill>
                <a:latin typeface="楷体" panose="02010609060101010101" pitchFamily="49" charset="-122"/>
                <a:ea typeface="楷体" panose="02010609060101010101" pitchFamily="49" charset="-122"/>
              </a:rPr>
              <a:t>的悬浮聚合属沉淀聚合（两相聚合）</a:t>
            </a:r>
            <a:endParaRPr lang="en-US" altLang="zh-CN" sz="2800" b="1"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聚合开始不久就出现自动加速现象，但不明显，直至转化率达</a:t>
            </a:r>
            <a:r>
              <a:rPr lang="en-US" altLang="zh-CN" sz="2800" b="1" dirty="0">
                <a:solidFill>
                  <a:schemeClr val="tx1"/>
                </a:solidFill>
                <a:latin typeface="楷体" panose="02010609060101010101" pitchFamily="49" charset="-122"/>
                <a:ea typeface="楷体" panose="02010609060101010101" pitchFamily="49" charset="-122"/>
              </a:rPr>
              <a:t>70</a:t>
            </a:r>
            <a:r>
              <a:rPr lang="zh-CN" altLang="en-US" sz="2800" b="1" dirty="0">
                <a:solidFill>
                  <a:schemeClr val="tx1"/>
                </a:solidFill>
                <a:latin typeface="楷体" panose="02010609060101010101" pitchFamily="49" charset="-122"/>
                <a:ea typeface="楷体" panose="02010609060101010101" pitchFamily="49" charset="-122"/>
              </a:rPr>
              <a:t>％才表现得比较明显；</a:t>
            </a:r>
          </a:p>
        </p:txBody>
      </p:sp>
      <p:sp>
        <p:nvSpPr>
          <p:cNvPr id="10" name="圆角矩形 9"/>
          <p:cNvSpPr/>
          <p:nvPr/>
        </p:nvSpPr>
        <p:spPr>
          <a:xfrm>
            <a:off x="683568" y="2924944"/>
            <a:ext cx="1656184" cy="100811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3200" dirty="0">
                <a:solidFill>
                  <a:srgbClr val="0000FF"/>
                </a:solidFill>
                <a:latin typeface="楷体" panose="02010609060101010101" pitchFamily="49" charset="-122"/>
                <a:ea typeface="楷体" panose="02010609060101010101" pitchFamily="49" charset="-122"/>
              </a:rPr>
              <a:t>原因</a:t>
            </a:r>
          </a:p>
        </p:txBody>
      </p:sp>
      <p:sp>
        <p:nvSpPr>
          <p:cNvPr id="2" name="矩形 1"/>
          <p:cNvSpPr/>
          <p:nvPr/>
        </p:nvSpPr>
        <p:spPr>
          <a:xfrm>
            <a:off x="2483768" y="2709648"/>
            <a:ext cx="6264696" cy="3539430"/>
          </a:xfrm>
          <a:prstGeom prst="rect">
            <a:avLst/>
          </a:prstGeom>
          <a:ln w="38100">
            <a:solidFill>
              <a:srgbClr val="0000FF"/>
            </a:solidFill>
            <a:prstDash val="dash"/>
          </a:ln>
        </p:spPr>
        <p:txBody>
          <a:bodyPr wrap="square">
            <a:spAutoFit/>
          </a:bodyPr>
          <a:lstStyle/>
          <a:p>
            <a:r>
              <a:rPr lang="zh-CN" altLang="en-US" sz="3200" dirty="0">
                <a:latin typeface="楷体" panose="02010609060101010101" pitchFamily="49" charset="-122"/>
                <a:ea typeface="楷体" panose="02010609060101010101" pitchFamily="49" charset="-122"/>
              </a:rPr>
              <a:t>PVC虽不溶于单体VC中，但能被VC所</a:t>
            </a:r>
            <a:r>
              <a:rPr lang="zh-CN" altLang="en-US" sz="3200" dirty="0">
                <a:solidFill>
                  <a:srgbClr val="FF0000"/>
                </a:solidFill>
                <a:latin typeface="楷体" panose="02010609060101010101" pitchFamily="49" charset="-122"/>
                <a:ea typeface="楷体" panose="02010609060101010101" pitchFamily="49" charset="-122"/>
              </a:rPr>
              <a:t>溶胀</a:t>
            </a:r>
            <a:r>
              <a:rPr lang="zh-CN" altLang="en-US" sz="3200" dirty="0">
                <a:latin typeface="楷体" panose="02010609060101010101" pitchFamily="49" charset="-122"/>
                <a:ea typeface="楷体" panose="02010609060101010101" pitchFamily="49" charset="-122"/>
              </a:rPr>
              <a:t>，聚合物微粒表面吸收一部分单体形成</a:t>
            </a:r>
            <a:r>
              <a:rPr lang="zh-CN" altLang="en-US" sz="3200" dirty="0">
                <a:solidFill>
                  <a:srgbClr val="0000FF"/>
                </a:solidFill>
                <a:latin typeface="楷体" panose="02010609060101010101" pitchFamily="49" charset="-122"/>
                <a:ea typeface="楷体" panose="02010609060101010101" pitchFamily="49" charset="-122"/>
              </a:rPr>
              <a:t>单体聚合物微珠</a:t>
            </a:r>
            <a:r>
              <a:rPr lang="zh-CN" altLang="en-US" sz="3200" dirty="0">
                <a:latin typeface="楷体" panose="02010609060101010101" pitchFamily="49" charset="-122"/>
                <a:ea typeface="楷体" panose="02010609060101010101" pitchFamily="49" charset="-122"/>
              </a:rPr>
              <a:t>。该微珠的粘度比单体大，大分子链自由基在其中运动受阻，长链自由基进行双基终止的速率较低，但单体在其中运动并无困难</a:t>
            </a:r>
          </a:p>
        </p:txBody>
      </p:sp>
    </p:spTree>
    <p:extLst>
      <p:ext uri="{BB962C8B-B14F-4D97-AF65-F5344CB8AC3E}">
        <p14:creationId xmlns:p14="http://schemas.microsoft.com/office/powerpoint/2010/main" val="1961936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2898"/>
            <a:ext cx="423057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自动加速现象影响因素</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spcAft>
                <a:spcPts val="1800"/>
              </a:spcAft>
              <a:buClr>
                <a:srgbClr val="002060"/>
              </a:buClr>
              <a:buFont typeface="Wingdings" panose="05000000000000000000" pitchFamily="2" charset="2"/>
              <a:buChar char="u"/>
            </a:pPr>
            <a:r>
              <a:rPr lang="zh-CN" altLang="en-US" sz="3200" b="1" dirty="0">
                <a:solidFill>
                  <a:schemeClr val="tx1"/>
                </a:solidFill>
                <a:latin typeface="楷体" panose="02010609060101010101" pitchFamily="49" charset="-122"/>
                <a:ea typeface="楷体" panose="02010609060101010101" pitchFamily="49" charset="-122"/>
              </a:rPr>
              <a:t>引发剂</a:t>
            </a:r>
            <a:r>
              <a:rPr lang="en-US" altLang="zh-CN" sz="3200" b="1" dirty="0">
                <a:solidFill>
                  <a:schemeClr val="tx1"/>
                </a:solidFill>
                <a:latin typeface="楷体" panose="02010609060101010101" pitchFamily="49" charset="-122"/>
                <a:ea typeface="楷体" panose="02010609060101010101" pitchFamily="49" charset="-122"/>
              </a:rPr>
              <a:t>:</a:t>
            </a:r>
          </a:p>
          <a:p>
            <a:pPr>
              <a:spcBef>
                <a:spcPts val="600"/>
              </a:spcBef>
              <a:spcAft>
                <a:spcPts val="1800"/>
              </a:spcAft>
              <a:buClr>
                <a:srgbClr val="002060"/>
              </a:buClr>
            </a:pPr>
            <a:r>
              <a:rPr lang="zh-CN" altLang="en-US" sz="3200" b="1" dirty="0">
                <a:solidFill>
                  <a:schemeClr val="tx1"/>
                </a:solidFill>
                <a:latin typeface="楷体" panose="02010609060101010101" pitchFamily="49" charset="-122"/>
                <a:ea typeface="楷体" panose="02010609060101010101" pitchFamily="49" charset="-122"/>
              </a:rPr>
              <a:t>氯乙烯悬浮聚合中，引发剂不同，自加速效应有着明显的差异。在使用</a:t>
            </a:r>
            <a:r>
              <a:rPr lang="en-US" altLang="zh-CN" sz="3200" b="1" dirty="0">
                <a:solidFill>
                  <a:schemeClr val="tx1"/>
                </a:solidFill>
                <a:latin typeface="楷体" panose="02010609060101010101" pitchFamily="49" charset="-122"/>
                <a:ea typeface="楷体" panose="02010609060101010101" pitchFamily="49" charset="-122"/>
              </a:rPr>
              <a:t>AIBN</a:t>
            </a:r>
            <a:r>
              <a:rPr lang="zh-CN" altLang="en-US" sz="3200" b="1" dirty="0">
                <a:solidFill>
                  <a:schemeClr val="tx1"/>
                </a:solidFill>
                <a:latin typeface="楷体" panose="02010609060101010101" pitchFamily="49" charset="-122"/>
                <a:ea typeface="楷体" panose="02010609060101010101" pitchFamily="49" charset="-122"/>
              </a:rPr>
              <a:t>为引发剂时的加速效应更为明显，所以引发剂的选择很重要。</a:t>
            </a:r>
          </a:p>
          <a:p>
            <a:pPr marL="457200" indent="-457200">
              <a:spcBef>
                <a:spcPts val="600"/>
              </a:spcBef>
              <a:spcAft>
                <a:spcPts val="1800"/>
              </a:spcAft>
              <a:buClr>
                <a:srgbClr val="002060"/>
              </a:buClr>
              <a:buFont typeface="Wingdings" panose="05000000000000000000" pitchFamily="2" charset="2"/>
              <a:buChar char="u"/>
            </a:pPr>
            <a:r>
              <a:rPr lang="zh-CN" altLang="en-US" sz="3200" b="1" dirty="0">
                <a:solidFill>
                  <a:schemeClr val="tx1"/>
                </a:solidFill>
                <a:latin typeface="楷体" panose="02010609060101010101" pitchFamily="49" charset="-122"/>
                <a:ea typeface="楷体" panose="02010609060101010101" pitchFamily="49" charset="-122"/>
              </a:rPr>
              <a:t>聚合反应温度</a:t>
            </a:r>
            <a:r>
              <a:rPr lang="en-US" altLang="zh-CN" sz="3200" b="1" dirty="0">
                <a:solidFill>
                  <a:schemeClr val="tx1"/>
                </a:solidFill>
                <a:latin typeface="楷体" panose="02010609060101010101" pitchFamily="49" charset="-122"/>
                <a:ea typeface="楷体" panose="02010609060101010101" pitchFamily="49" charset="-122"/>
              </a:rPr>
              <a:t>  </a:t>
            </a:r>
          </a:p>
          <a:p>
            <a:pPr>
              <a:spcBef>
                <a:spcPts val="600"/>
              </a:spcBef>
              <a:spcAft>
                <a:spcPts val="1800"/>
              </a:spcAft>
              <a:buClr>
                <a:srgbClr val="002060"/>
              </a:buClr>
            </a:pPr>
            <a:r>
              <a:rPr lang="zh-CN" altLang="en-US" sz="3200" b="1" dirty="0">
                <a:solidFill>
                  <a:schemeClr val="tx1"/>
                </a:solidFill>
                <a:latin typeface="楷体" panose="02010609060101010101" pitchFamily="49" charset="-122"/>
                <a:ea typeface="楷体" panose="02010609060101010101" pitchFamily="49" charset="-122"/>
              </a:rPr>
              <a:t>温度提高，可使粘度降低，因此同种单体自加速效应出现的对应转化率就比较高。</a:t>
            </a:r>
          </a:p>
        </p:txBody>
      </p:sp>
    </p:spTree>
    <p:extLst>
      <p:ext uri="{BB962C8B-B14F-4D97-AF65-F5344CB8AC3E}">
        <p14:creationId xmlns:p14="http://schemas.microsoft.com/office/powerpoint/2010/main" val="21847596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0"/>
            <a:ext cx="2862426" cy="647849"/>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3200" dirty="0">
                <a:latin typeface="楷体" panose="02010609060101010101" pitchFamily="49" charset="-122"/>
                <a:ea typeface="楷体" panose="02010609060101010101" pitchFamily="49" charset="-122"/>
                <a:cs typeface="Arial" panose="020B0604020202020204" pitchFamily="34" charset="0"/>
              </a:rPr>
              <a:t>安全问题</a:t>
            </a:r>
          </a:p>
        </p:txBody>
      </p:sp>
      <p:sp>
        <p:nvSpPr>
          <p:cNvPr id="2" name="矩形 1"/>
          <p:cNvSpPr/>
          <p:nvPr/>
        </p:nvSpPr>
        <p:spPr>
          <a:xfrm>
            <a:off x="755576" y="1124744"/>
            <a:ext cx="7560840" cy="1077218"/>
          </a:xfrm>
          <a:prstGeom prst="rect">
            <a:avLst/>
          </a:prstGeom>
        </p:spPr>
        <p:txBody>
          <a:bodyPr wrap="square">
            <a:spAutoFit/>
          </a:bodyPr>
          <a:lstStyle/>
          <a:p>
            <a:r>
              <a:rPr lang="zh-CN" altLang="en-US" sz="3200" dirty="0">
                <a:ea typeface="楷体" panose="02010609060101010101" pitchFamily="49" charset="-122"/>
              </a:rPr>
              <a:t>VC</a:t>
            </a:r>
            <a:r>
              <a:rPr lang="en-US" altLang="zh-CN" sz="3200" dirty="0">
                <a:ea typeface="楷体" panose="02010609060101010101" pitchFamily="49" charset="-122"/>
              </a:rPr>
              <a:t>M</a:t>
            </a:r>
            <a:r>
              <a:rPr lang="zh-CN" altLang="en-US" sz="3200" dirty="0">
                <a:ea typeface="楷体" panose="02010609060101010101" pitchFamily="49" charset="-122"/>
              </a:rPr>
              <a:t>是一种致癌物质，长期接触VC</a:t>
            </a:r>
            <a:r>
              <a:rPr lang="en-US" altLang="zh-CN" sz="3200" dirty="0">
                <a:ea typeface="楷体" panose="02010609060101010101" pitchFamily="49" charset="-122"/>
              </a:rPr>
              <a:t>M</a:t>
            </a:r>
            <a:r>
              <a:rPr lang="zh-CN" altLang="en-US" sz="3200" dirty="0">
                <a:ea typeface="楷体" panose="02010609060101010101" pitchFamily="49" charset="-122"/>
              </a:rPr>
              <a:t>单体有可能患肝癌</a:t>
            </a:r>
          </a:p>
        </p:txBody>
      </p:sp>
      <p:sp>
        <p:nvSpPr>
          <p:cNvPr id="10" name="圆角矩形 9"/>
          <p:cNvSpPr/>
          <p:nvPr/>
        </p:nvSpPr>
        <p:spPr>
          <a:xfrm>
            <a:off x="755576" y="2636912"/>
            <a:ext cx="1656184" cy="100811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3600" dirty="0">
                <a:solidFill>
                  <a:srgbClr val="0000FF"/>
                </a:solidFill>
                <a:latin typeface="楷体" panose="02010609060101010101" pitchFamily="49" charset="-122"/>
                <a:ea typeface="楷体" panose="02010609060101010101" pitchFamily="49" charset="-122"/>
              </a:rPr>
              <a:t>措 施</a:t>
            </a:r>
          </a:p>
        </p:txBody>
      </p:sp>
      <p:sp>
        <p:nvSpPr>
          <p:cNvPr id="3" name="矩形 2"/>
          <p:cNvSpPr/>
          <p:nvPr/>
        </p:nvSpPr>
        <p:spPr>
          <a:xfrm>
            <a:off x="2555776" y="2438668"/>
            <a:ext cx="6048672" cy="3724096"/>
          </a:xfrm>
          <a:prstGeom prst="rect">
            <a:avLst/>
          </a:prstGeom>
        </p:spPr>
        <p:txBody>
          <a:bodyPr wrap="square">
            <a:spAutoFit/>
          </a:bodyPr>
          <a:lstStyle/>
          <a:p>
            <a:pPr>
              <a:spcBef>
                <a:spcPts val="1200"/>
              </a:spcBef>
            </a:pPr>
            <a:r>
              <a:rPr lang="zh-CN" altLang="en-US" sz="3600" dirty="0">
                <a:latin typeface="楷体" panose="02010609060101010101" pitchFamily="49" charset="-122"/>
                <a:ea typeface="楷体" panose="02010609060101010101" pitchFamily="49" charset="-122"/>
              </a:rPr>
              <a:t>关键是防止生产过程中的泄漏；</a:t>
            </a:r>
          </a:p>
          <a:p>
            <a:pPr>
              <a:spcBef>
                <a:spcPts val="1200"/>
              </a:spcBef>
            </a:pPr>
            <a:r>
              <a:rPr lang="zh-CN" altLang="en-US" sz="3600" dirty="0">
                <a:latin typeface="楷体" panose="02010609060101010101" pitchFamily="49" charset="-122"/>
                <a:ea typeface="楷体" panose="02010609060101010101" pitchFamily="49" charset="-122"/>
              </a:rPr>
              <a:t>泄漏较多的是聚合部分，其次是清釜时打开釜盖；</a:t>
            </a:r>
            <a:endParaRPr lang="en-US" altLang="zh-CN" sz="3600" dirty="0">
              <a:latin typeface="楷体" panose="02010609060101010101" pitchFamily="49" charset="-122"/>
              <a:ea typeface="楷体" panose="02010609060101010101" pitchFamily="49" charset="-122"/>
            </a:endParaRPr>
          </a:p>
          <a:p>
            <a:pPr>
              <a:spcBef>
                <a:spcPts val="1200"/>
              </a:spcBef>
            </a:pPr>
            <a:r>
              <a:rPr lang="zh-CN" altLang="en-US" sz="3600" dirty="0">
                <a:latin typeface="楷体" panose="02010609060101010101" pitchFamily="49" charset="-122"/>
                <a:ea typeface="楷体" panose="02010609060101010101" pitchFamily="49" charset="-122"/>
              </a:rPr>
              <a:t>因此，PVC生产中防护技术特别重要。</a:t>
            </a:r>
          </a:p>
        </p:txBody>
      </p:sp>
    </p:spTree>
    <p:extLst>
      <p:ext uri="{BB962C8B-B14F-4D97-AF65-F5344CB8AC3E}">
        <p14:creationId xmlns:p14="http://schemas.microsoft.com/office/powerpoint/2010/main" val="24458691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工艺流程</a:t>
            </a: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9454" y="908720"/>
            <a:ext cx="8127378" cy="5756678"/>
          </a:xfrm>
          <a:prstGeom prst="rect">
            <a:avLst/>
          </a:prstGeom>
        </p:spPr>
      </p:pic>
    </p:spTree>
    <p:extLst>
      <p:ext uri="{BB962C8B-B14F-4D97-AF65-F5344CB8AC3E}">
        <p14:creationId xmlns:p14="http://schemas.microsoft.com/office/powerpoint/2010/main" val="19609676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5</a:t>
            </a:r>
            <a:r>
              <a:rPr lang="zh-CN" altLang="en-US" sz="2800" dirty="0">
                <a:latin typeface="楷体" panose="02010609060101010101" pitchFamily="49" charset="-122"/>
                <a:ea typeface="楷体" panose="02010609060101010101" pitchFamily="49" charset="-122"/>
                <a:cs typeface="Arial" panose="020B0604020202020204" pitchFamily="34" charset="0"/>
              </a:rPr>
              <a:t>）工艺流程</a:t>
            </a:r>
          </a:p>
        </p:txBody>
      </p:sp>
      <p:graphicFrame>
        <p:nvGraphicFramePr>
          <p:cNvPr id="9" name="Object 2"/>
          <p:cNvGraphicFramePr>
            <a:graphicFrameLocks noChangeAspect="1"/>
          </p:cNvGraphicFramePr>
          <p:nvPr>
            <p:extLst>
              <p:ext uri="{D42A27DB-BD31-4B8C-83A1-F6EECF244321}">
                <p14:modId xmlns:p14="http://schemas.microsoft.com/office/powerpoint/2010/main" val="872788301"/>
              </p:ext>
            </p:extLst>
          </p:nvPr>
        </p:nvGraphicFramePr>
        <p:xfrm>
          <a:off x="467544" y="116632"/>
          <a:ext cx="8510533" cy="6552728"/>
        </p:xfrm>
        <a:graphic>
          <a:graphicData uri="http://schemas.openxmlformats.org/presentationml/2006/ole">
            <mc:AlternateContent xmlns:mc="http://schemas.openxmlformats.org/markup-compatibility/2006">
              <mc:Choice xmlns:v="urn:schemas-microsoft-com:vml" Requires="v">
                <p:oleObj spid="_x0000_s5439" name="BMP 图像" r:id="rId3" imgW="7286760" imgH="5029200" progId="Paint.Picture">
                  <p:embed/>
                </p:oleObj>
              </mc:Choice>
              <mc:Fallback>
                <p:oleObj name="BMP 图像" r:id="rId3" imgW="7286760" imgH="5029200" progId="Paint.Picture">
                  <p:embed/>
                  <p:pic>
                    <p:nvPicPr>
                      <p:cNvPr id="0" name=""/>
                      <p:cNvPicPr>
                        <a:picLocks noChangeAspect="1" noChangeArrowheads="1"/>
                      </p:cNvPicPr>
                      <p:nvPr/>
                    </p:nvPicPr>
                    <p:blipFill>
                      <a:blip r:embed="rId4"/>
                      <a:srcRect/>
                      <a:stretch>
                        <a:fillRect/>
                      </a:stretch>
                    </p:blipFill>
                    <p:spPr bwMode="auto">
                      <a:xfrm>
                        <a:off x="467544" y="116632"/>
                        <a:ext cx="8510533" cy="6552728"/>
                      </a:xfrm>
                      <a:prstGeom prst="rect">
                        <a:avLst/>
                      </a:prstGeom>
                      <a:ln w="28575">
                        <a:solidFill>
                          <a:srgbClr val="800080"/>
                        </a:solidFill>
                        <a:miter lim="800000"/>
                        <a:headEnd/>
                        <a:tailEnd/>
                      </a:ln>
                    </p:spPr>
                  </p:pic>
                </p:oleObj>
              </mc:Fallback>
            </mc:AlternateContent>
          </a:graphicData>
        </a:graphic>
      </p:graphicFrame>
      <p:graphicFrame>
        <p:nvGraphicFramePr>
          <p:cNvPr id="10" name="Object 4">
            <a:hlinkClick r:id="" action="ppaction://ole?verb=0"/>
          </p:cNvPr>
          <p:cNvGraphicFramePr>
            <a:graphicFrameLocks noChangeAspect="1"/>
          </p:cNvGraphicFramePr>
          <p:nvPr>
            <p:extLst>
              <p:ext uri="{D42A27DB-BD31-4B8C-83A1-F6EECF244321}">
                <p14:modId xmlns:p14="http://schemas.microsoft.com/office/powerpoint/2010/main" val="3668202379"/>
              </p:ext>
            </p:extLst>
          </p:nvPr>
        </p:nvGraphicFramePr>
        <p:xfrm>
          <a:off x="7956376" y="6123260"/>
          <a:ext cx="1319213" cy="546100"/>
        </p:xfrm>
        <a:graphic>
          <a:graphicData uri="http://schemas.openxmlformats.org/presentationml/2006/ole">
            <mc:AlternateContent xmlns:mc="http://schemas.openxmlformats.org/markup-compatibility/2006">
              <mc:Choice xmlns:v="urn:schemas-microsoft-com:vml" Requires="v">
                <p:oleObj spid="_x0000_s5440" name="包装程序外壳对象" showAsIcon="1" r:id="rId5" imgW="1318680" imgH="546840" progId="Package">
                  <p:embed/>
                </p:oleObj>
              </mc:Choice>
              <mc:Fallback>
                <p:oleObj name="包装程序外壳对象" showAsIcon="1" r:id="rId5" imgW="1318680" imgH="546840" progId="Package">
                  <p:embed/>
                  <p:pic>
                    <p:nvPicPr>
                      <p:cNvPr id="0" name=""/>
                      <p:cNvPicPr>
                        <a:picLocks noChangeAspect="1" noChangeArrowheads="1"/>
                      </p:cNvPicPr>
                      <p:nvPr/>
                    </p:nvPicPr>
                    <p:blipFill>
                      <a:blip r:embed="rId6"/>
                      <a:srcRect/>
                      <a:stretch>
                        <a:fillRect/>
                      </a:stretch>
                    </p:blipFill>
                    <p:spPr bwMode="auto">
                      <a:xfrm>
                        <a:off x="7956376" y="6123260"/>
                        <a:ext cx="1319213" cy="5461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文本框 1"/>
          <p:cNvSpPr txBox="1"/>
          <p:nvPr/>
        </p:nvSpPr>
        <p:spPr>
          <a:xfrm>
            <a:off x="323528" y="5445224"/>
            <a:ext cx="8064896" cy="1224136"/>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endParaRPr lang="zh-CN" altLang="en-US" dirty="0"/>
          </a:p>
        </p:txBody>
      </p:sp>
    </p:spTree>
    <p:extLst>
      <p:ext uri="{BB962C8B-B14F-4D97-AF65-F5344CB8AC3E}">
        <p14:creationId xmlns:p14="http://schemas.microsoft.com/office/powerpoint/2010/main" val="771095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2"/>
                                        </p:tgtEl>
                                      </p:cBhvr>
                                    </p:animEffect>
                                    <p:anim calcmode="lin" valueType="num">
                                      <p:cBhvr>
                                        <p:cTn id="7" dur="1000"/>
                                        <p:tgtEl>
                                          <p:spTgt spid="2"/>
                                        </p:tgtEl>
                                        <p:attrNameLst>
                                          <p:attrName>ppt_x</p:attrName>
                                        </p:attrNameLst>
                                      </p:cBhvr>
                                      <p:tavLst>
                                        <p:tav tm="0">
                                          <p:val>
                                            <p:strVal val="ppt_x"/>
                                          </p:val>
                                        </p:tav>
                                        <p:tav tm="100000">
                                          <p:val>
                                            <p:strVal val="ppt_x"/>
                                          </p:val>
                                        </p:tav>
                                      </p:tavLst>
                                    </p:anim>
                                    <p:anim calcmode="lin" valueType="num">
                                      <p:cBhvr>
                                        <p:cTn id="8" dur="1000"/>
                                        <p:tgtEl>
                                          <p:spTgt spid="2"/>
                                        </p:tgtEl>
                                        <p:attrNameLst>
                                          <p:attrName>ppt_y</p:attrName>
                                        </p:attrNameLst>
                                      </p:cBhvr>
                                      <p:tavLst>
                                        <p:tav tm="0">
                                          <p:val>
                                            <p:strVal val="ppt_y"/>
                                          </p:val>
                                        </p:tav>
                                        <p:tav tm="100000">
                                          <p:val>
                                            <p:strVal val="ppt_y+.1"/>
                                          </p:val>
                                        </p:tav>
                                      </p:tavLst>
                                    </p:anim>
                                    <p:set>
                                      <p:cBhvr>
                                        <p:cTn id="9"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5</a:t>
            </a:r>
            <a:r>
              <a:rPr lang="zh-CN" altLang="en-US" sz="2800" dirty="0">
                <a:latin typeface="楷体" panose="02010609060101010101" pitchFamily="49" charset="-122"/>
                <a:ea typeface="楷体" panose="02010609060101010101" pitchFamily="49" charset="-122"/>
                <a:cs typeface="Arial" panose="020B0604020202020204" pitchFamily="34" charset="0"/>
              </a:rPr>
              <a:t>）工艺流程</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908720"/>
            <a:ext cx="8420527" cy="4320480"/>
          </a:xfrm>
          <a:prstGeom prst="rect">
            <a:avLst/>
          </a:prstGeom>
        </p:spPr>
      </p:pic>
      <p:sp>
        <p:nvSpPr>
          <p:cNvPr id="4" name="矩形 3"/>
          <p:cNvSpPr/>
          <p:nvPr/>
        </p:nvSpPr>
        <p:spPr>
          <a:xfrm>
            <a:off x="467544" y="5229200"/>
            <a:ext cx="7970008" cy="1384995"/>
          </a:xfrm>
          <a:prstGeom prst="rect">
            <a:avLst/>
          </a:prstGeom>
        </p:spPr>
        <p:txBody>
          <a:bodyPr wrap="square">
            <a:spAutoFit/>
          </a:bodyPr>
          <a:lstStyle/>
          <a:p>
            <a:r>
              <a:rPr lang="en-US" altLang="zh-CN" sz="2800" dirty="0">
                <a:solidFill>
                  <a:srgbClr val="000000"/>
                </a:solidFill>
                <a:latin typeface="Tahoma" panose="020B0604030504040204" pitchFamily="34" charset="0"/>
              </a:rPr>
              <a:t>1-</a:t>
            </a:r>
            <a:r>
              <a:rPr lang="zh-CN" altLang="en-US" sz="2800" dirty="0">
                <a:solidFill>
                  <a:srgbClr val="000000"/>
                </a:solidFill>
                <a:latin typeface="Tahoma" panose="020B0604030504040204" pitchFamily="34" charset="0"/>
              </a:rPr>
              <a:t>计量槽；</a:t>
            </a:r>
            <a:r>
              <a:rPr lang="en-US" altLang="zh-CN" sz="2800" dirty="0">
                <a:solidFill>
                  <a:srgbClr val="000000"/>
                </a:solidFill>
                <a:latin typeface="Tahoma" panose="020B0604030504040204" pitchFamily="34" charset="0"/>
              </a:rPr>
              <a:t>2-</a:t>
            </a:r>
            <a:r>
              <a:rPr lang="zh-CN" altLang="en-US" sz="2800" dirty="0">
                <a:solidFill>
                  <a:srgbClr val="000000"/>
                </a:solidFill>
                <a:latin typeface="Tahoma" panose="020B0604030504040204" pitchFamily="34" charset="0"/>
              </a:rPr>
              <a:t>过滤器；</a:t>
            </a:r>
            <a:r>
              <a:rPr lang="en-US" altLang="zh-CN" sz="2800" dirty="0">
                <a:solidFill>
                  <a:srgbClr val="000000"/>
                </a:solidFill>
                <a:latin typeface="Tahoma" panose="020B0604030504040204" pitchFamily="34" charset="0"/>
              </a:rPr>
              <a:t>3-</a:t>
            </a:r>
            <a:r>
              <a:rPr lang="zh-CN" altLang="en-US" sz="2800" dirty="0">
                <a:solidFill>
                  <a:srgbClr val="000000"/>
                </a:solidFill>
                <a:latin typeface="Tahoma" panose="020B0604030504040204" pitchFamily="34" charset="0"/>
              </a:rPr>
              <a:t>聚合釜；</a:t>
            </a:r>
            <a:r>
              <a:rPr lang="en-US" altLang="zh-CN" sz="2800" dirty="0">
                <a:solidFill>
                  <a:srgbClr val="000000"/>
                </a:solidFill>
                <a:latin typeface="Tahoma" panose="020B0604030504040204" pitchFamily="34" charset="0"/>
              </a:rPr>
              <a:t>4-</a:t>
            </a:r>
            <a:r>
              <a:rPr lang="zh-CN" altLang="en-US" sz="2800" dirty="0">
                <a:solidFill>
                  <a:srgbClr val="000000"/>
                </a:solidFill>
                <a:latin typeface="Tahoma" panose="020B0604030504040204" pitchFamily="34" charset="0"/>
              </a:rPr>
              <a:t>循环水泵；</a:t>
            </a:r>
            <a:r>
              <a:rPr lang="en-US" altLang="zh-CN" sz="2800" dirty="0">
                <a:solidFill>
                  <a:srgbClr val="000000"/>
                </a:solidFill>
                <a:latin typeface="Tahoma" panose="020B0604030504040204" pitchFamily="34" charset="0"/>
              </a:rPr>
              <a:t>5-</a:t>
            </a:r>
            <a:r>
              <a:rPr lang="zh-CN" altLang="en-US" sz="2800" dirty="0">
                <a:solidFill>
                  <a:srgbClr val="000000"/>
                </a:solidFill>
                <a:latin typeface="Tahoma" panose="020B0604030504040204" pitchFamily="34" charset="0"/>
              </a:rPr>
              <a:t>出料槽；</a:t>
            </a:r>
            <a:r>
              <a:rPr lang="en-US" altLang="zh-CN" sz="2800" dirty="0">
                <a:solidFill>
                  <a:srgbClr val="000000"/>
                </a:solidFill>
                <a:latin typeface="Tahoma" panose="020B0604030504040204" pitchFamily="34" charset="0"/>
              </a:rPr>
              <a:t>6-</a:t>
            </a:r>
            <a:r>
              <a:rPr lang="zh-CN" altLang="en-US" sz="2800" dirty="0">
                <a:solidFill>
                  <a:srgbClr val="000000"/>
                </a:solidFill>
                <a:latin typeface="Tahoma" panose="020B0604030504040204" pitchFamily="34" charset="0"/>
              </a:rPr>
              <a:t>树脂过滤器； </a:t>
            </a:r>
            <a:r>
              <a:rPr lang="en-US" altLang="zh-CN" sz="2800" dirty="0">
                <a:solidFill>
                  <a:srgbClr val="000000"/>
                </a:solidFill>
                <a:latin typeface="Tahoma" panose="020B0604030504040204" pitchFamily="34" charset="0"/>
              </a:rPr>
              <a:t>7</a:t>
            </a:r>
            <a:r>
              <a:rPr lang="zh-CN" altLang="en-US" sz="2800" dirty="0">
                <a:solidFill>
                  <a:srgbClr val="000000"/>
                </a:solidFill>
                <a:latin typeface="Tahoma" panose="020B0604030504040204" pitchFamily="34" charset="0"/>
              </a:rPr>
              <a:t>，</a:t>
            </a:r>
            <a:r>
              <a:rPr lang="en-US" altLang="zh-CN" sz="2800" dirty="0">
                <a:solidFill>
                  <a:srgbClr val="000000"/>
                </a:solidFill>
                <a:latin typeface="Tahoma" panose="020B0604030504040204" pitchFamily="34" charset="0"/>
              </a:rPr>
              <a:t>9-</a:t>
            </a:r>
            <a:r>
              <a:rPr lang="zh-CN" altLang="en-US" sz="2800" dirty="0">
                <a:solidFill>
                  <a:srgbClr val="000000"/>
                </a:solidFill>
                <a:latin typeface="Tahoma" panose="020B0604030504040204" pitchFamily="34" charset="0"/>
              </a:rPr>
              <a:t>浆料泵；</a:t>
            </a:r>
            <a:r>
              <a:rPr lang="en-US" altLang="zh-CN" sz="2800" dirty="0">
                <a:solidFill>
                  <a:srgbClr val="000000"/>
                </a:solidFill>
                <a:latin typeface="Tahoma" panose="020B0604030504040204" pitchFamily="34" charset="0"/>
              </a:rPr>
              <a:t>8-</a:t>
            </a:r>
            <a:r>
              <a:rPr lang="zh-CN" altLang="en-US" sz="2800" dirty="0">
                <a:solidFill>
                  <a:srgbClr val="000000"/>
                </a:solidFill>
                <a:latin typeface="Tahoma" panose="020B0604030504040204" pitchFamily="34" charset="0"/>
              </a:rPr>
              <a:t>汽提塔；</a:t>
            </a:r>
            <a:r>
              <a:rPr lang="en-US" altLang="zh-CN" sz="2800" dirty="0">
                <a:solidFill>
                  <a:srgbClr val="000000"/>
                </a:solidFill>
                <a:latin typeface="Tahoma" panose="020B0604030504040204" pitchFamily="34" charset="0"/>
              </a:rPr>
              <a:t>10-</a:t>
            </a:r>
            <a:r>
              <a:rPr lang="zh-CN" altLang="en-US" sz="2800" dirty="0">
                <a:solidFill>
                  <a:srgbClr val="000000"/>
                </a:solidFill>
                <a:latin typeface="Tahoma" panose="020B0604030504040204" pitchFamily="34" charset="0"/>
              </a:rPr>
              <a:t>浆料冷却器；</a:t>
            </a:r>
            <a:r>
              <a:rPr lang="en-US" altLang="zh-CN" sz="2800" dirty="0">
                <a:solidFill>
                  <a:srgbClr val="000000"/>
                </a:solidFill>
                <a:latin typeface="Tahoma" panose="020B0604030504040204" pitchFamily="34" charset="0"/>
              </a:rPr>
              <a:t>11-</a:t>
            </a:r>
            <a:r>
              <a:rPr lang="zh-CN" altLang="en-US" sz="2800" dirty="0">
                <a:solidFill>
                  <a:srgbClr val="000000"/>
                </a:solidFill>
                <a:latin typeface="Tahoma" panose="020B0604030504040204" pitchFamily="34" charset="0"/>
              </a:rPr>
              <a:t>混料槽</a:t>
            </a:r>
            <a:endParaRPr lang="zh-CN" altLang="en-US" sz="2800" b="0" i="0" dirty="0">
              <a:solidFill>
                <a:srgbClr val="000000"/>
              </a:solidFill>
              <a:effectLst/>
              <a:latin typeface="Tahoma" panose="020B0604030504040204" pitchFamily="34" charset="0"/>
            </a:endParaRPr>
          </a:p>
        </p:txBody>
      </p:sp>
    </p:spTree>
    <p:extLst>
      <p:ext uri="{BB962C8B-B14F-4D97-AF65-F5344CB8AC3E}">
        <p14:creationId xmlns:p14="http://schemas.microsoft.com/office/powerpoint/2010/main" val="19878847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2355"/>
            <a:ext cx="9144000" cy="6313289"/>
          </a:xfrm>
          <a:prstGeom prst="rect">
            <a:avLst/>
          </a:prstGeom>
        </p:spPr>
      </p:pic>
    </p:spTree>
    <p:extLst>
      <p:ext uri="{BB962C8B-B14F-4D97-AF65-F5344CB8AC3E}">
        <p14:creationId xmlns:p14="http://schemas.microsoft.com/office/powerpoint/2010/main" val="22478658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3366482"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3</a:t>
            </a:r>
            <a:r>
              <a:rPr lang="zh-CN" altLang="en-US" sz="2800" dirty="0">
                <a:latin typeface="楷体" panose="02010609060101010101" pitchFamily="49" charset="-122"/>
                <a:ea typeface="楷体" panose="02010609060101010101" pitchFamily="49" charset="-122"/>
                <a:cs typeface="Arial" panose="020B0604020202020204" pitchFamily="34" charset="0"/>
              </a:rPr>
              <a:t>）原料及规格</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单 体</a:t>
            </a:r>
            <a:endParaRPr lang="en-US" altLang="zh-CN" sz="2800" b="1"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r>
              <a:rPr lang="zh-CN" altLang="en-US" sz="2800" b="1" dirty="0">
                <a:solidFill>
                  <a:schemeClr val="tx1"/>
                </a:solidFill>
                <a:latin typeface="楷体" panose="02010609060101010101" pitchFamily="49" charset="-122"/>
                <a:ea typeface="楷体" panose="02010609060101010101" pitchFamily="49" charset="-122"/>
              </a:rPr>
              <a:t>氯乙烯</a:t>
            </a:r>
            <a:r>
              <a:rPr lang="zh-CN" altLang="en-US" sz="3200" b="1" dirty="0">
                <a:solidFill>
                  <a:schemeClr val="tx1"/>
                </a:solidFill>
                <a:latin typeface="楷体" panose="02010609060101010101" pitchFamily="49" charset="-122"/>
                <a:ea typeface="楷体" panose="02010609060101010101" pitchFamily="49" charset="-122"/>
              </a:rPr>
              <a:t>单体</a:t>
            </a:r>
            <a:r>
              <a:rPr lang="zh-CN" altLang="en-US" sz="2800" b="1" dirty="0">
                <a:solidFill>
                  <a:schemeClr val="tx1"/>
                </a:solidFill>
                <a:latin typeface="楷体" panose="02010609060101010101" pitchFamily="49" charset="-122"/>
                <a:ea typeface="楷体" panose="02010609060101010101" pitchFamily="49" charset="-122"/>
              </a:rPr>
              <a:t>纯度在</a:t>
            </a:r>
            <a:r>
              <a:rPr lang="en-US" altLang="zh-CN" sz="2800" b="1" dirty="0">
                <a:solidFill>
                  <a:schemeClr val="tx1"/>
                </a:solidFill>
                <a:latin typeface="楷体" panose="02010609060101010101" pitchFamily="49" charset="-122"/>
                <a:ea typeface="楷体" panose="02010609060101010101" pitchFamily="49" charset="-122"/>
              </a:rPr>
              <a:t>99.9%</a:t>
            </a:r>
            <a:r>
              <a:rPr lang="zh-CN" altLang="en-US" sz="2800" b="1" dirty="0">
                <a:solidFill>
                  <a:schemeClr val="tx1"/>
                </a:solidFill>
                <a:latin typeface="楷体" panose="02010609060101010101" pitchFamily="49" charset="-122"/>
                <a:ea typeface="楷体" panose="02010609060101010101" pitchFamily="49" charset="-122"/>
              </a:rPr>
              <a:t>以上</a:t>
            </a:r>
            <a:endParaRPr lang="en-US" altLang="zh-CN" sz="2800" b="1" dirty="0">
              <a:solidFill>
                <a:schemeClr val="tx1"/>
              </a:solidFill>
              <a:latin typeface="楷体" panose="02010609060101010101" pitchFamily="49" charset="-122"/>
              <a:ea typeface="楷体" panose="02010609060101010101" pitchFamily="49" charset="-122"/>
            </a:endParaRPr>
          </a:p>
        </p:txBody>
      </p:sp>
      <p:grpSp>
        <p:nvGrpSpPr>
          <p:cNvPr id="10" name="Group 2"/>
          <p:cNvGrpSpPr>
            <a:grpSpLocks/>
          </p:cNvGrpSpPr>
          <p:nvPr/>
        </p:nvGrpSpPr>
        <p:grpSpPr bwMode="auto">
          <a:xfrm>
            <a:off x="715516" y="2204864"/>
            <a:ext cx="8001000" cy="3733800"/>
            <a:chOff x="-3" y="-3"/>
            <a:chExt cx="3199" cy="1234"/>
          </a:xfrm>
        </p:grpSpPr>
        <p:grpSp>
          <p:nvGrpSpPr>
            <p:cNvPr id="11" name="Group 3"/>
            <p:cNvGrpSpPr>
              <a:grpSpLocks/>
            </p:cNvGrpSpPr>
            <p:nvPr/>
          </p:nvGrpSpPr>
          <p:grpSpPr bwMode="auto">
            <a:xfrm>
              <a:off x="0" y="0"/>
              <a:ext cx="3193" cy="1228"/>
              <a:chOff x="0" y="0"/>
              <a:chExt cx="3193" cy="1228"/>
            </a:xfrm>
          </p:grpSpPr>
          <p:grpSp>
            <p:nvGrpSpPr>
              <p:cNvPr id="13" name="Group 4"/>
              <p:cNvGrpSpPr>
                <a:grpSpLocks/>
              </p:cNvGrpSpPr>
              <p:nvPr/>
            </p:nvGrpSpPr>
            <p:grpSpPr bwMode="auto">
              <a:xfrm>
                <a:off x="0" y="0"/>
                <a:ext cx="636" cy="556"/>
                <a:chOff x="0" y="0"/>
                <a:chExt cx="636" cy="556"/>
              </a:xfrm>
            </p:grpSpPr>
            <p:sp>
              <p:nvSpPr>
                <p:cNvPr id="35" name="Rectangle 5"/>
                <p:cNvSpPr>
                  <a:spLocks noChangeArrowheads="1"/>
                </p:cNvSpPr>
                <p:nvPr/>
              </p:nvSpPr>
              <p:spPr bwMode="auto">
                <a:xfrm>
                  <a:off x="43" y="0"/>
                  <a:ext cx="550" cy="556"/>
                </a:xfrm>
                <a:prstGeom prst="rect">
                  <a:avLst/>
                </a:prstGeom>
                <a:noFill/>
                <a:ln w="9525">
                  <a:solidFill>
                    <a:srgbClr val="CC6600"/>
                  </a:solidFill>
                  <a:miter lim="800000"/>
                  <a:headEnd/>
                  <a:tailEnd/>
                </a:ln>
                <a:effectLst/>
                <a:extLst>
                  <a:ext uri="{909E8E84-426E-40DD-AFC4-6F175D3DCCD1}">
                    <a14:hiddenFill xmlns:a14="http://schemas.microsoft.com/office/drawing/2010/main">
                      <a:solidFill>
                        <a:schemeClr val="bg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lnSpc>
                      <a:spcPct val="100000"/>
                    </a:lnSpc>
                    <a:spcBef>
                      <a:spcPct val="0"/>
                    </a:spcBef>
                  </a:pPr>
                  <a:r>
                    <a:rPr lang="zh-CN" altLang="en-US" sz="2800">
                      <a:latin typeface="Times New Roman" panose="02020603050405020304" pitchFamily="18" charset="0"/>
                      <a:ea typeface="隶书" panose="02010509060101010101" pitchFamily="49" charset="-122"/>
                    </a:rPr>
                    <a:t>乙炔含量，％</a:t>
                  </a:r>
                  <a:endParaRPr lang="zh-CN" altLang="en-US" sz="2800">
                    <a:latin typeface="Times New Roman" panose="02020603050405020304" pitchFamily="18" charset="0"/>
                  </a:endParaRPr>
                </a:p>
                <a:p>
                  <a:pPr algn="ctr" eaLnBrk="0" hangingPunct="0">
                    <a:lnSpc>
                      <a:spcPct val="100000"/>
                    </a:lnSpc>
                    <a:spcBef>
                      <a:spcPct val="0"/>
                    </a:spcBef>
                  </a:pPr>
                  <a:endParaRPr lang="en-US" altLang="zh-CN" sz="2400">
                    <a:latin typeface="Times New Roman" panose="02020603050405020304" pitchFamily="18" charset="0"/>
                  </a:endParaRPr>
                </a:p>
              </p:txBody>
            </p:sp>
            <p:sp>
              <p:nvSpPr>
                <p:cNvPr id="36" name="Rectangle 6"/>
                <p:cNvSpPr>
                  <a:spLocks noChangeArrowheads="1"/>
                </p:cNvSpPr>
                <p:nvPr/>
              </p:nvSpPr>
              <p:spPr bwMode="auto">
                <a:xfrm>
                  <a:off x="0" y="0"/>
                  <a:ext cx="636" cy="556"/>
                </a:xfrm>
                <a:prstGeom prst="rect">
                  <a:avLst/>
                </a:prstGeom>
                <a:noFill/>
                <a:ln w="7">
                  <a:solidFill>
                    <a:srgbClr val="CC6600"/>
                  </a:solidFill>
                  <a:miter lim="800000"/>
                  <a:headEnd/>
                  <a:tailEnd/>
                </a:ln>
                <a:effectLst/>
                <a:extLst>
                  <a:ext uri="{909E8E84-426E-40DD-AFC4-6F175D3DCCD1}">
                    <a14:hiddenFill xmlns:a14="http://schemas.microsoft.com/office/drawing/2010/main">
                      <a:solidFill>
                        <a:schemeClr val="bg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 name="Group 7"/>
              <p:cNvGrpSpPr>
                <a:grpSpLocks/>
              </p:cNvGrpSpPr>
              <p:nvPr/>
            </p:nvGrpSpPr>
            <p:grpSpPr bwMode="auto">
              <a:xfrm>
                <a:off x="636" y="0"/>
                <a:ext cx="672" cy="556"/>
                <a:chOff x="636" y="0"/>
                <a:chExt cx="672" cy="556"/>
              </a:xfrm>
            </p:grpSpPr>
            <p:sp>
              <p:nvSpPr>
                <p:cNvPr id="33" name="Rectangle 8"/>
                <p:cNvSpPr>
                  <a:spLocks noChangeArrowheads="1"/>
                </p:cNvSpPr>
                <p:nvPr/>
              </p:nvSpPr>
              <p:spPr bwMode="auto">
                <a:xfrm>
                  <a:off x="679" y="0"/>
                  <a:ext cx="586" cy="556"/>
                </a:xfrm>
                <a:prstGeom prst="rect">
                  <a:avLst/>
                </a:prstGeom>
                <a:noFill/>
                <a:ln w="9525">
                  <a:solidFill>
                    <a:srgbClr val="CC6600"/>
                  </a:solidFill>
                  <a:miter lim="800000"/>
                  <a:headEnd/>
                  <a:tailEnd/>
                </a:ln>
                <a:effectLst/>
                <a:extLst>
                  <a:ext uri="{909E8E84-426E-40DD-AFC4-6F175D3DCCD1}">
                    <a14:hiddenFill xmlns:a14="http://schemas.microsoft.com/office/drawing/2010/main">
                      <a:solidFill>
                        <a:schemeClr val="bg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lnSpc>
                      <a:spcPct val="100000"/>
                    </a:lnSpc>
                    <a:spcBef>
                      <a:spcPct val="0"/>
                    </a:spcBef>
                  </a:pPr>
                  <a:r>
                    <a:rPr lang="zh-CN" altLang="en-US" sz="2800">
                      <a:latin typeface="Times New Roman" panose="02020603050405020304" pitchFamily="18" charset="0"/>
                      <a:ea typeface="隶书" panose="02010509060101010101" pitchFamily="49" charset="-122"/>
                    </a:rPr>
                    <a:t>聚合诱导期，</a:t>
                  </a:r>
                  <a:r>
                    <a:rPr lang="en-US" altLang="zh-CN" sz="2800">
                      <a:latin typeface="Times New Roman" panose="02020603050405020304" pitchFamily="18" charset="0"/>
                      <a:ea typeface="隶书" panose="02010509060101010101" pitchFamily="49" charset="-122"/>
                    </a:rPr>
                    <a:t>h</a:t>
                  </a:r>
                  <a:endParaRPr lang="en-US" altLang="zh-CN" sz="2800">
                    <a:latin typeface="Times New Roman" panose="02020603050405020304" pitchFamily="18" charset="0"/>
                  </a:endParaRPr>
                </a:p>
                <a:p>
                  <a:pPr algn="ctr" eaLnBrk="0" hangingPunct="0">
                    <a:lnSpc>
                      <a:spcPct val="100000"/>
                    </a:lnSpc>
                    <a:spcBef>
                      <a:spcPct val="0"/>
                    </a:spcBef>
                  </a:pPr>
                  <a:endParaRPr lang="en-US" altLang="zh-CN" sz="2800">
                    <a:latin typeface="Times New Roman" panose="02020603050405020304" pitchFamily="18" charset="0"/>
                  </a:endParaRPr>
                </a:p>
              </p:txBody>
            </p:sp>
            <p:sp>
              <p:nvSpPr>
                <p:cNvPr id="34" name="Rectangle 9"/>
                <p:cNvSpPr>
                  <a:spLocks noChangeArrowheads="1"/>
                </p:cNvSpPr>
                <p:nvPr/>
              </p:nvSpPr>
              <p:spPr bwMode="auto">
                <a:xfrm>
                  <a:off x="636" y="0"/>
                  <a:ext cx="672" cy="556"/>
                </a:xfrm>
                <a:prstGeom prst="rect">
                  <a:avLst/>
                </a:prstGeom>
                <a:noFill/>
                <a:ln w="7">
                  <a:solidFill>
                    <a:srgbClr val="CC6600"/>
                  </a:solidFill>
                  <a:miter lim="800000"/>
                  <a:headEnd/>
                  <a:tailEnd/>
                </a:ln>
                <a:effectLst/>
                <a:extLst>
                  <a:ext uri="{909E8E84-426E-40DD-AFC4-6F175D3DCCD1}">
                    <a14:hiddenFill xmlns:a14="http://schemas.microsoft.com/office/drawing/2010/main">
                      <a:solidFill>
                        <a:schemeClr val="bg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5" name="Group 10"/>
              <p:cNvGrpSpPr>
                <a:grpSpLocks/>
              </p:cNvGrpSpPr>
              <p:nvPr/>
            </p:nvGrpSpPr>
            <p:grpSpPr bwMode="auto">
              <a:xfrm>
                <a:off x="1308" y="0"/>
                <a:ext cx="969" cy="556"/>
                <a:chOff x="1308" y="0"/>
                <a:chExt cx="969" cy="556"/>
              </a:xfrm>
            </p:grpSpPr>
            <p:sp>
              <p:nvSpPr>
                <p:cNvPr id="31" name="Rectangle 11"/>
                <p:cNvSpPr>
                  <a:spLocks noChangeArrowheads="1"/>
                </p:cNvSpPr>
                <p:nvPr/>
              </p:nvSpPr>
              <p:spPr bwMode="auto">
                <a:xfrm>
                  <a:off x="1351" y="0"/>
                  <a:ext cx="883" cy="556"/>
                </a:xfrm>
                <a:prstGeom prst="rect">
                  <a:avLst/>
                </a:prstGeom>
                <a:noFill/>
                <a:ln w="9525">
                  <a:solidFill>
                    <a:srgbClr val="CC6600"/>
                  </a:solidFill>
                  <a:miter lim="800000"/>
                  <a:headEnd/>
                  <a:tailEnd/>
                </a:ln>
                <a:effectLst/>
                <a:extLst>
                  <a:ext uri="{909E8E84-426E-40DD-AFC4-6F175D3DCCD1}">
                    <a14:hiddenFill xmlns:a14="http://schemas.microsoft.com/office/drawing/2010/main">
                      <a:solidFill>
                        <a:schemeClr val="bg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lnSpc>
                      <a:spcPct val="100000"/>
                    </a:lnSpc>
                    <a:spcBef>
                      <a:spcPct val="0"/>
                    </a:spcBef>
                  </a:pPr>
                  <a:r>
                    <a:rPr lang="zh-CN" altLang="en-US" sz="2800">
                      <a:latin typeface="Times New Roman" panose="02020603050405020304" pitchFamily="18" charset="0"/>
                      <a:ea typeface="隶书" panose="02010509060101010101" pitchFamily="49" charset="-122"/>
                    </a:rPr>
                    <a:t>达到</a:t>
                  </a:r>
                  <a:r>
                    <a:rPr lang="en-US" altLang="zh-CN" sz="2800">
                      <a:latin typeface="Times New Roman" panose="02020603050405020304" pitchFamily="18" charset="0"/>
                      <a:ea typeface="隶书" panose="02010509060101010101" pitchFamily="49" charset="-122"/>
                    </a:rPr>
                    <a:t>85</a:t>
                  </a:r>
                  <a:r>
                    <a:rPr lang="zh-CN" altLang="en-US" sz="2800">
                      <a:latin typeface="Times New Roman" panose="02020603050405020304" pitchFamily="18" charset="0"/>
                      <a:ea typeface="隶书" panose="02010509060101010101" pitchFamily="49" charset="-122"/>
                    </a:rPr>
                    <a:t>％转化率时所需时间，</a:t>
                  </a:r>
                  <a:r>
                    <a:rPr lang="en-US" altLang="zh-CN" sz="2800">
                      <a:latin typeface="Times New Roman" panose="02020603050405020304" pitchFamily="18" charset="0"/>
                      <a:ea typeface="隶书" panose="02010509060101010101" pitchFamily="49" charset="-122"/>
                    </a:rPr>
                    <a:t>h</a:t>
                  </a:r>
                  <a:endParaRPr lang="en-US" altLang="zh-CN" sz="2800">
                    <a:latin typeface="Times New Roman" panose="02020603050405020304" pitchFamily="18" charset="0"/>
                  </a:endParaRPr>
                </a:p>
                <a:p>
                  <a:pPr algn="ctr" eaLnBrk="0" hangingPunct="0">
                    <a:lnSpc>
                      <a:spcPct val="100000"/>
                    </a:lnSpc>
                    <a:spcBef>
                      <a:spcPct val="0"/>
                    </a:spcBef>
                  </a:pPr>
                  <a:endParaRPr lang="en-US" altLang="zh-CN" sz="2800">
                    <a:latin typeface="Times New Roman" panose="02020603050405020304" pitchFamily="18" charset="0"/>
                  </a:endParaRPr>
                </a:p>
              </p:txBody>
            </p:sp>
            <p:sp>
              <p:nvSpPr>
                <p:cNvPr id="32" name="Rectangle 12"/>
                <p:cNvSpPr>
                  <a:spLocks noChangeArrowheads="1"/>
                </p:cNvSpPr>
                <p:nvPr/>
              </p:nvSpPr>
              <p:spPr bwMode="auto">
                <a:xfrm>
                  <a:off x="1308" y="0"/>
                  <a:ext cx="969" cy="556"/>
                </a:xfrm>
                <a:prstGeom prst="rect">
                  <a:avLst/>
                </a:prstGeom>
                <a:noFill/>
                <a:ln w="7">
                  <a:solidFill>
                    <a:srgbClr val="CC6600"/>
                  </a:solidFill>
                  <a:miter lim="800000"/>
                  <a:headEnd/>
                  <a:tailEnd/>
                </a:ln>
                <a:effectLst/>
                <a:extLst>
                  <a:ext uri="{909E8E84-426E-40DD-AFC4-6F175D3DCCD1}">
                    <a14:hiddenFill xmlns:a14="http://schemas.microsoft.com/office/drawing/2010/main">
                      <a:solidFill>
                        <a:schemeClr val="bg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6" name="Group 13"/>
              <p:cNvGrpSpPr>
                <a:grpSpLocks/>
              </p:cNvGrpSpPr>
              <p:nvPr/>
            </p:nvGrpSpPr>
            <p:grpSpPr bwMode="auto">
              <a:xfrm>
                <a:off x="2277" y="0"/>
                <a:ext cx="916" cy="556"/>
                <a:chOff x="2277" y="0"/>
                <a:chExt cx="916" cy="556"/>
              </a:xfrm>
            </p:grpSpPr>
            <p:sp>
              <p:nvSpPr>
                <p:cNvPr id="29" name="Rectangle 14"/>
                <p:cNvSpPr>
                  <a:spLocks noChangeArrowheads="1"/>
                </p:cNvSpPr>
                <p:nvPr/>
              </p:nvSpPr>
              <p:spPr bwMode="auto">
                <a:xfrm>
                  <a:off x="2320" y="0"/>
                  <a:ext cx="830" cy="556"/>
                </a:xfrm>
                <a:prstGeom prst="rect">
                  <a:avLst/>
                </a:prstGeom>
                <a:noFill/>
                <a:ln w="9525">
                  <a:solidFill>
                    <a:srgbClr val="CC6600"/>
                  </a:solidFill>
                  <a:miter lim="800000"/>
                  <a:headEnd/>
                  <a:tailEnd/>
                </a:ln>
                <a:effectLst/>
                <a:extLst>
                  <a:ext uri="{909E8E84-426E-40DD-AFC4-6F175D3DCCD1}">
                    <a14:hiddenFill xmlns:a14="http://schemas.microsoft.com/office/drawing/2010/main">
                      <a:solidFill>
                        <a:schemeClr val="bg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lnSpc>
                      <a:spcPct val="100000"/>
                    </a:lnSpc>
                    <a:spcBef>
                      <a:spcPct val="0"/>
                    </a:spcBef>
                  </a:pPr>
                  <a:r>
                    <a:rPr lang="zh-CN" altLang="en-US" sz="2800">
                      <a:latin typeface="Times New Roman" panose="02020603050405020304" pitchFamily="18" charset="0"/>
                      <a:ea typeface="隶书" panose="02010509060101010101" pitchFamily="49" charset="-122"/>
                    </a:rPr>
                    <a:t>聚合物平均分子量</a:t>
                  </a:r>
                  <a:endParaRPr lang="zh-CN" altLang="en-US" sz="2800">
                    <a:latin typeface="Times New Roman" panose="02020603050405020304" pitchFamily="18" charset="0"/>
                  </a:endParaRPr>
                </a:p>
                <a:p>
                  <a:pPr algn="ctr" eaLnBrk="0" hangingPunct="0">
                    <a:lnSpc>
                      <a:spcPct val="100000"/>
                    </a:lnSpc>
                    <a:spcBef>
                      <a:spcPct val="0"/>
                    </a:spcBef>
                  </a:pPr>
                  <a:endParaRPr lang="en-US" altLang="zh-CN" sz="2800">
                    <a:latin typeface="Times New Roman" panose="02020603050405020304" pitchFamily="18" charset="0"/>
                  </a:endParaRPr>
                </a:p>
              </p:txBody>
            </p:sp>
            <p:sp>
              <p:nvSpPr>
                <p:cNvPr id="30" name="Rectangle 15"/>
                <p:cNvSpPr>
                  <a:spLocks noChangeArrowheads="1"/>
                </p:cNvSpPr>
                <p:nvPr/>
              </p:nvSpPr>
              <p:spPr bwMode="auto">
                <a:xfrm>
                  <a:off x="2277" y="0"/>
                  <a:ext cx="916" cy="556"/>
                </a:xfrm>
                <a:prstGeom prst="rect">
                  <a:avLst/>
                </a:prstGeom>
                <a:noFill/>
                <a:ln w="7">
                  <a:solidFill>
                    <a:srgbClr val="CC6600"/>
                  </a:solidFill>
                  <a:miter lim="800000"/>
                  <a:headEnd/>
                  <a:tailEnd/>
                </a:ln>
                <a:effectLst/>
                <a:extLst>
                  <a:ext uri="{909E8E84-426E-40DD-AFC4-6F175D3DCCD1}">
                    <a14:hiddenFill xmlns:a14="http://schemas.microsoft.com/office/drawing/2010/main">
                      <a:solidFill>
                        <a:schemeClr val="bg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7" name="Group 16"/>
              <p:cNvGrpSpPr>
                <a:grpSpLocks/>
              </p:cNvGrpSpPr>
              <p:nvPr/>
            </p:nvGrpSpPr>
            <p:grpSpPr bwMode="auto">
              <a:xfrm>
                <a:off x="0" y="556"/>
                <a:ext cx="636" cy="672"/>
                <a:chOff x="0" y="556"/>
                <a:chExt cx="636" cy="672"/>
              </a:xfrm>
            </p:grpSpPr>
            <p:sp>
              <p:nvSpPr>
                <p:cNvPr id="27" name="Rectangle 17"/>
                <p:cNvSpPr>
                  <a:spLocks noChangeArrowheads="1"/>
                </p:cNvSpPr>
                <p:nvPr/>
              </p:nvSpPr>
              <p:spPr bwMode="auto">
                <a:xfrm>
                  <a:off x="43" y="556"/>
                  <a:ext cx="550" cy="672"/>
                </a:xfrm>
                <a:prstGeom prst="rect">
                  <a:avLst/>
                </a:prstGeom>
                <a:noFill/>
                <a:ln w="9525">
                  <a:solidFill>
                    <a:srgbClr val="CC6600"/>
                  </a:solidFill>
                  <a:miter lim="800000"/>
                  <a:headEnd/>
                  <a:tailEnd/>
                </a:ln>
                <a:effectLst/>
                <a:extLst>
                  <a:ext uri="{909E8E84-426E-40DD-AFC4-6F175D3DCCD1}">
                    <a14:hiddenFill xmlns:a14="http://schemas.microsoft.com/office/drawing/2010/main">
                      <a:solidFill>
                        <a:schemeClr val="bg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indent="-228600" algn="l">
                    <a:spcBef>
                      <a:spcPct val="0"/>
                    </a:spcBef>
                    <a:tabLst>
                      <a:tab pos="228600" algn="l"/>
                    </a:tabLst>
                    <a:defRPr kumimoji="1" sz="2400">
                      <a:solidFill>
                        <a:schemeClr val="tx1"/>
                      </a:solidFill>
                      <a:latin typeface="Times New Roman" panose="02020603050405020304" pitchFamily="18" charset="0"/>
                      <a:ea typeface="宋体" panose="02010600030101010101" pitchFamily="2" charset="-122"/>
                    </a:defRPr>
                  </a:lvl1pPr>
                  <a:lvl2pPr algn="l">
                    <a:spcBef>
                      <a:spcPct val="0"/>
                    </a:spcBef>
                    <a:tabLst>
                      <a:tab pos="228600" algn="l"/>
                    </a:tabLst>
                    <a:defRPr kumimoji="1" sz="2400">
                      <a:solidFill>
                        <a:schemeClr val="tx1"/>
                      </a:solidFill>
                      <a:latin typeface="Times New Roman" panose="02020603050405020304" pitchFamily="18" charset="0"/>
                      <a:ea typeface="宋体" panose="02010600030101010101" pitchFamily="2" charset="-122"/>
                    </a:defRPr>
                  </a:lvl2pPr>
                  <a:lvl3pPr algn="l">
                    <a:spcBef>
                      <a:spcPct val="0"/>
                    </a:spcBef>
                    <a:tabLst>
                      <a:tab pos="228600" algn="l"/>
                    </a:tabLst>
                    <a:defRPr kumimoji="1" sz="2400">
                      <a:solidFill>
                        <a:schemeClr val="tx1"/>
                      </a:solidFill>
                      <a:latin typeface="Times New Roman" panose="02020603050405020304" pitchFamily="18" charset="0"/>
                      <a:ea typeface="宋体" panose="02010600030101010101" pitchFamily="2" charset="-122"/>
                    </a:defRPr>
                  </a:lvl3pPr>
                  <a:lvl4pPr algn="l">
                    <a:spcBef>
                      <a:spcPct val="0"/>
                    </a:spcBef>
                    <a:tabLst>
                      <a:tab pos="228600" algn="l"/>
                    </a:tabLst>
                    <a:defRPr kumimoji="1" sz="2400">
                      <a:solidFill>
                        <a:schemeClr val="tx1"/>
                      </a:solidFill>
                      <a:latin typeface="Times New Roman" panose="02020603050405020304" pitchFamily="18" charset="0"/>
                      <a:ea typeface="宋体" panose="02010600030101010101" pitchFamily="2" charset="-122"/>
                    </a:defRPr>
                  </a:lvl4pPr>
                  <a:lvl5pPr algn="l">
                    <a:spcBef>
                      <a:spcPct val="0"/>
                    </a:spcBef>
                    <a:tabLst>
                      <a:tab pos="228600"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28600"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28600"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28600"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28600" algn="l"/>
                    </a:tabLst>
                    <a:defRPr kumimoji="1" sz="2400">
                      <a:solidFill>
                        <a:schemeClr val="tx1"/>
                      </a:solidFill>
                      <a:latin typeface="Times New Roman" panose="02020603050405020304" pitchFamily="18" charset="0"/>
                      <a:ea typeface="宋体" panose="02010600030101010101" pitchFamily="2" charset="-122"/>
                    </a:defRPr>
                  </a:lvl9pPr>
                </a:lstStyle>
                <a:p>
                  <a:pPr algn="ctr" eaLnBrk="0" hangingPunct="0">
                    <a:lnSpc>
                      <a:spcPct val="100000"/>
                    </a:lnSpc>
                  </a:pPr>
                  <a:r>
                    <a:rPr lang="en-US" altLang="zh-CN" sz="2800"/>
                    <a:t>0.0009</a:t>
                  </a:r>
                </a:p>
                <a:p>
                  <a:pPr algn="ctr" eaLnBrk="0" hangingPunct="0">
                    <a:lnSpc>
                      <a:spcPct val="100000"/>
                    </a:lnSpc>
                  </a:pPr>
                  <a:r>
                    <a:rPr lang="en-US" altLang="zh-CN" sz="2800"/>
                    <a:t>0.03</a:t>
                  </a:r>
                </a:p>
                <a:p>
                  <a:pPr algn="ctr" eaLnBrk="0" hangingPunct="0">
                    <a:lnSpc>
                      <a:spcPct val="100000"/>
                    </a:lnSpc>
                  </a:pPr>
                  <a:r>
                    <a:rPr lang="en-US" altLang="zh-CN" sz="2800"/>
                    <a:t>0.07</a:t>
                  </a:r>
                </a:p>
                <a:p>
                  <a:pPr algn="ctr" eaLnBrk="0" hangingPunct="0">
                    <a:lnSpc>
                      <a:spcPct val="100000"/>
                    </a:lnSpc>
                  </a:pPr>
                  <a:r>
                    <a:rPr lang="en-US" altLang="zh-CN" sz="2800"/>
                    <a:t>0.13</a:t>
                  </a:r>
                </a:p>
              </p:txBody>
            </p:sp>
            <p:sp>
              <p:nvSpPr>
                <p:cNvPr id="28" name="Rectangle 18"/>
                <p:cNvSpPr>
                  <a:spLocks noChangeArrowheads="1"/>
                </p:cNvSpPr>
                <p:nvPr/>
              </p:nvSpPr>
              <p:spPr bwMode="auto">
                <a:xfrm>
                  <a:off x="0" y="556"/>
                  <a:ext cx="636" cy="672"/>
                </a:xfrm>
                <a:prstGeom prst="rect">
                  <a:avLst/>
                </a:prstGeom>
                <a:noFill/>
                <a:ln w="7">
                  <a:solidFill>
                    <a:srgbClr val="CC6600"/>
                  </a:solidFill>
                  <a:miter lim="800000"/>
                  <a:headEnd/>
                  <a:tailEnd/>
                </a:ln>
                <a:effectLst/>
                <a:extLst>
                  <a:ext uri="{909E8E84-426E-40DD-AFC4-6F175D3DCCD1}">
                    <a14:hiddenFill xmlns:a14="http://schemas.microsoft.com/office/drawing/2010/main">
                      <a:solidFill>
                        <a:schemeClr val="bg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8" name="Group 19"/>
              <p:cNvGrpSpPr>
                <a:grpSpLocks/>
              </p:cNvGrpSpPr>
              <p:nvPr/>
            </p:nvGrpSpPr>
            <p:grpSpPr bwMode="auto">
              <a:xfrm>
                <a:off x="636" y="556"/>
                <a:ext cx="672" cy="672"/>
                <a:chOff x="636" y="556"/>
                <a:chExt cx="672" cy="672"/>
              </a:xfrm>
            </p:grpSpPr>
            <p:sp>
              <p:nvSpPr>
                <p:cNvPr id="25" name="Rectangle 20"/>
                <p:cNvSpPr>
                  <a:spLocks noChangeArrowheads="1"/>
                </p:cNvSpPr>
                <p:nvPr/>
              </p:nvSpPr>
              <p:spPr bwMode="auto">
                <a:xfrm>
                  <a:off x="679" y="556"/>
                  <a:ext cx="586" cy="672"/>
                </a:xfrm>
                <a:prstGeom prst="rect">
                  <a:avLst/>
                </a:prstGeom>
                <a:noFill/>
                <a:ln w="9525">
                  <a:solidFill>
                    <a:srgbClr val="CC6600"/>
                  </a:solidFill>
                  <a:miter lim="800000"/>
                  <a:headEnd/>
                  <a:tailEnd/>
                </a:ln>
                <a:effectLst/>
                <a:extLst>
                  <a:ext uri="{909E8E84-426E-40DD-AFC4-6F175D3DCCD1}">
                    <a14:hiddenFill xmlns:a14="http://schemas.microsoft.com/office/drawing/2010/main">
                      <a:solidFill>
                        <a:schemeClr val="bg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lnSpc>
                      <a:spcPct val="100000"/>
                    </a:lnSpc>
                    <a:spcBef>
                      <a:spcPct val="0"/>
                    </a:spcBef>
                  </a:pPr>
                  <a:r>
                    <a:rPr lang="en-US" altLang="zh-CN" sz="2800">
                      <a:latin typeface="Times New Roman" panose="02020603050405020304" pitchFamily="18" charset="0"/>
                    </a:rPr>
                    <a:t>3</a:t>
                  </a:r>
                </a:p>
                <a:p>
                  <a:pPr algn="ctr" eaLnBrk="0" hangingPunct="0">
                    <a:lnSpc>
                      <a:spcPct val="100000"/>
                    </a:lnSpc>
                    <a:spcBef>
                      <a:spcPct val="0"/>
                    </a:spcBef>
                  </a:pPr>
                  <a:r>
                    <a:rPr lang="en-US" altLang="zh-CN" sz="2800">
                      <a:latin typeface="Times New Roman" panose="02020603050405020304" pitchFamily="18" charset="0"/>
                    </a:rPr>
                    <a:t>4</a:t>
                  </a:r>
                </a:p>
                <a:p>
                  <a:pPr algn="ctr" eaLnBrk="0" hangingPunct="0">
                    <a:lnSpc>
                      <a:spcPct val="100000"/>
                    </a:lnSpc>
                    <a:spcBef>
                      <a:spcPct val="0"/>
                    </a:spcBef>
                  </a:pPr>
                  <a:r>
                    <a:rPr lang="en-US" altLang="zh-CN" sz="2800">
                      <a:latin typeface="Times New Roman" panose="02020603050405020304" pitchFamily="18" charset="0"/>
                    </a:rPr>
                    <a:t>5</a:t>
                  </a:r>
                </a:p>
                <a:p>
                  <a:pPr algn="ctr" eaLnBrk="0" hangingPunct="0">
                    <a:lnSpc>
                      <a:spcPct val="100000"/>
                    </a:lnSpc>
                    <a:spcBef>
                      <a:spcPct val="0"/>
                    </a:spcBef>
                  </a:pPr>
                  <a:r>
                    <a:rPr lang="en-US" altLang="zh-CN" sz="2800">
                      <a:latin typeface="Times New Roman" panose="02020603050405020304" pitchFamily="18" charset="0"/>
                    </a:rPr>
                    <a:t>6</a:t>
                  </a:r>
                </a:p>
              </p:txBody>
            </p:sp>
            <p:sp>
              <p:nvSpPr>
                <p:cNvPr id="26" name="Rectangle 21"/>
                <p:cNvSpPr>
                  <a:spLocks noChangeArrowheads="1"/>
                </p:cNvSpPr>
                <p:nvPr/>
              </p:nvSpPr>
              <p:spPr bwMode="auto">
                <a:xfrm>
                  <a:off x="636" y="556"/>
                  <a:ext cx="672" cy="672"/>
                </a:xfrm>
                <a:prstGeom prst="rect">
                  <a:avLst/>
                </a:prstGeom>
                <a:noFill/>
                <a:ln w="7">
                  <a:solidFill>
                    <a:srgbClr val="CC6600"/>
                  </a:solidFill>
                  <a:miter lim="800000"/>
                  <a:headEnd/>
                  <a:tailEnd/>
                </a:ln>
                <a:effectLst/>
                <a:extLst>
                  <a:ext uri="{909E8E84-426E-40DD-AFC4-6F175D3DCCD1}">
                    <a14:hiddenFill xmlns:a14="http://schemas.microsoft.com/office/drawing/2010/main">
                      <a:solidFill>
                        <a:schemeClr val="bg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9" name="Group 22"/>
              <p:cNvGrpSpPr>
                <a:grpSpLocks/>
              </p:cNvGrpSpPr>
              <p:nvPr/>
            </p:nvGrpSpPr>
            <p:grpSpPr bwMode="auto">
              <a:xfrm>
                <a:off x="1308" y="556"/>
                <a:ext cx="969" cy="672"/>
                <a:chOff x="1308" y="556"/>
                <a:chExt cx="969" cy="672"/>
              </a:xfrm>
            </p:grpSpPr>
            <p:sp>
              <p:nvSpPr>
                <p:cNvPr id="23" name="Rectangle 23"/>
                <p:cNvSpPr>
                  <a:spLocks noChangeArrowheads="1"/>
                </p:cNvSpPr>
                <p:nvPr/>
              </p:nvSpPr>
              <p:spPr bwMode="auto">
                <a:xfrm>
                  <a:off x="1351" y="556"/>
                  <a:ext cx="883" cy="672"/>
                </a:xfrm>
                <a:prstGeom prst="rect">
                  <a:avLst/>
                </a:prstGeom>
                <a:noFill/>
                <a:ln w="9525">
                  <a:solidFill>
                    <a:srgbClr val="CC6600"/>
                  </a:solidFill>
                  <a:miter lim="800000"/>
                  <a:headEnd/>
                  <a:tailEnd/>
                </a:ln>
                <a:effectLst/>
                <a:extLst>
                  <a:ext uri="{909E8E84-426E-40DD-AFC4-6F175D3DCCD1}">
                    <a14:hiddenFill xmlns:a14="http://schemas.microsoft.com/office/drawing/2010/main">
                      <a:solidFill>
                        <a:schemeClr val="bg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lnSpc>
                      <a:spcPct val="100000"/>
                    </a:lnSpc>
                    <a:spcBef>
                      <a:spcPct val="0"/>
                    </a:spcBef>
                  </a:pPr>
                  <a:r>
                    <a:rPr lang="en-US" altLang="zh-CN" sz="2800" dirty="0">
                      <a:latin typeface="Times New Roman" panose="02020603050405020304" pitchFamily="18" charset="0"/>
                    </a:rPr>
                    <a:t>11</a:t>
                  </a:r>
                </a:p>
                <a:p>
                  <a:pPr algn="ctr" eaLnBrk="0" hangingPunct="0">
                    <a:lnSpc>
                      <a:spcPct val="100000"/>
                    </a:lnSpc>
                    <a:spcBef>
                      <a:spcPct val="0"/>
                    </a:spcBef>
                  </a:pPr>
                  <a:r>
                    <a:rPr lang="en-US" altLang="zh-CN" sz="2800" dirty="0">
                      <a:latin typeface="Times New Roman" panose="02020603050405020304" pitchFamily="18" charset="0"/>
                    </a:rPr>
                    <a:t>19.5</a:t>
                  </a:r>
                </a:p>
                <a:p>
                  <a:pPr algn="ctr" eaLnBrk="0" hangingPunct="0">
                    <a:lnSpc>
                      <a:spcPct val="100000"/>
                    </a:lnSpc>
                    <a:spcBef>
                      <a:spcPct val="0"/>
                    </a:spcBef>
                  </a:pPr>
                  <a:r>
                    <a:rPr lang="en-US" altLang="zh-CN" sz="2800" dirty="0">
                      <a:latin typeface="Times New Roman" panose="02020603050405020304" pitchFamily="18" charset="0"/>
                    </a:rPr>
                    <a:t>21</a:t>
                  </a:r>
                </a:p>
                <a:p>
                  <a:pPr algn="ctr" eaLnBrk="0" hangingPunct="0">
                    <a:lnSpc>
                      <a:spcPct val="100000"/>
                    </a:lnSpc>
                    <a:spcBef>
                      <a:spcPct val="0"/>
                    </a:spcBef>
                  </a:pPr>
                  <a:r>
                    <a:rPr lang="en-US" altLang="zh-CN" sz="2800" dirty="0">
                      <a:latin typeface="Times New Roman" panose="02020603050405020304" pitchFamily="18" charset="0"/>
                    </a:rPr>
                    <a:t>25</a:t>
                  </a:r>
                </a:p>
              </p:txBody>
            </p:sp>
            <p:sp>
              <p:nvSpPr>
                <p:cNvPr id="24" name="Rectangle 24"/>
                <p:cNvSpPr>
                  <a:spLocks noChangeArrowheads="1"/>
                </p:cNvSpPr>
                <p:nvPr/>
              </p:nvSpPr>
              <p:spPr bwMode="auto">
                <a:xfrm>
                  <a:off x="1308" y="556"/>
                  <a:ext cx="969" cy="672"/>
                </a:xfrm>
                <a:prstGeom prst="rect">
                  <a:avLst/>
                </a:prstGeom>
                <a:noFill/>
                <a:ln w="7">
                  <a:solidFill>
                    <a:srgbClr val="CC6600"/>
                  </a:solidFill>
                  <a:miter lim="800000"/>
                  <a:headEnd/>
                  <a:tailEnd/>
                </a:ln>
                <a:effectLst/>
                <a:extLst>
                  <a:ext uri="{909E8E84-426E-40DD-AFC4-6F175D3DCCD1}">
                    <a14:hiddenFill xmlns:a14="http://schemas.microsoft.com/office/drawing/2010/main">
                      <a:solidFill>
                        <a:schemeClr val="bg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0" name="Group 25"/>
              <p:cNvGrpSpPr>
                <a:grpSpLocks/>
              </p:cNvGrpSpPr>
              <p:nvPr/>
            </p:nvGrpSpPr>
            <p:grpSpPr bwMode="auto">
              <a:xfrm>
                <a:off x="2277" y="556"/>
                <a:ext cx="916" cy="672"/>
                <a:chOff x="2277" y="556"/>
                <a:chExt cx="916" cy="672"/>
              </a:xfrm>
            </p:grpSpPr>
            <p:sp>
              <p:nvSpPr>
                <p:cNvPr id="21" name="Rectangle 26"/>
                <p:cNvSpPr>
                  <a:spLocks noChangeArrowheads="1"/>
                </p:cNvSpPr>
                <p:nvPr/>
              </p:nvSpPr>
              <p:spPr bwMode="auto">
                <a:xfrm>
                  <a:off x="2320" y="556"/>
                  <a:ext cx="830" cy="672"/>
                </a:xfrm>
                <a:prstGeom prst="rect">
                  <a:avLst/>
                </a:prstGeom>
                <a:noFill/>
                <a:ln w="9525">
                  <a:solidFill>
                    <a:srgbClr val="CC6600"/>
                  </a:solidFill>
                  <a:miter lim="800000"/>
                  <a:headEnd/>
                  <a:tailEnd/>
                </a:ln>
                <a:effectLst/>
                <a:extLst>
                  <a:ext uri="{909E8E84-426E-40DD-AFC4-6F175D3DCCD1}">
                    <a14:hiddenFill xmlns:a14="http://schemas.microsoft.com/office/drawing/2010/main">
                      <a:solidFill>
                        <a:schemeClr val="bg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lnSpc>
                      <a:spcPct val="100000"/>
                    </a:lnSpc>
                    <a:spcBef>
                      <a:spcPct val="0"/>
                    </a:spcBef>
                  </a:pPr>
                  <a:r>
                    <a:rPr lang="en-US" altLang="zh-CN" sz="2800">
                      <a:latin typeface="Times New Roman" panose="02020603050405020304" pitchFamily="18" charset="0"/>
                    </a:rPr>
                    <a:t>144000</a:t>
                  </a:r>
                </a:p>
                <a:p>
                  <a:pPr algn="ctr">
                    <a:lnSpc>
                      <a:spcPct val="100000"/>
                    </a:lnSpc>
                    <a:spcBef>
                      <a:spcPct val="0"/>
                    </a:spcBef>
                  </a:pPr>
                  <a:r>
                    <a:rPr lang="en-US" altLang="zh-CN" sz="2800">
                      <a:latin typeface="Times New Roman" panose="02020603050405020304" pitchFamily="18" charset="0"/>
                    </a:rPr>
                    <a:t>62500</a:t>
                  </a:r>
                </a:p>
                <a:p>
                  <a:pPr algn="ctr">
                    <a:lnSpc>
                      <a:spcPct val="100000"/>
                    </a:lnSpc>
                    <a:spcBef>
                      <a:spcPct val="0"/>
                    </a:spcBef>
                  </a:pPr>
                  <a:r>
                    <a:rPr lang="en-US" altLang="zh-CN" sz="2800">
                      <a:latin typeface="Times New Roman" panose="02020603050405020304" pitchFamily="18" charset="0"/>
                    </a:rPr>
                    <a:t>94000</a:t>
                  </a:r>
                </a:p>
                <a:p>
                  <a:pPr algn="ctr">
                    <a:lnSpc>
                      <a:spcPct val="100000"/>
                    </a:lnSpc>
                    <a:spcBef>
                      <a:spcPct val="0"/>
                    </a:spcBef>
                  </a:pPr>
                  <a:r>
                    <a:rPr lang="en-US" altLang="zh-CN" sz="2800">
                      <a:latin typeface="Times New Roman" panose="02020603050405020304" pitchFamily="18" charset="0"/>
                    </a:rPr>
                    <a:t>20000</a:t>
                  </a:r>
                  <a:endParaRPr lang="en-US" altLang="zh-CN" sz="2400">
                    <a:latin typeface="Times New Roman" panose="02020603050405020304" pitchFamily="18" charset="0"/>
                  </a:endParaRPr>
                </a:p>
              </p:txBody>
            </p:sp>
            <p:sp>
              <p:nvSpPr>
                <p:cNvPr id="22" name="Rectangle 27"/>
                <p:cNvSpPr>
                  <a:spLocks noChangeArrowheads="1"/>
                </p:cNvSpPr>
                <p:nvPr/>
              </p:nvSpPr>
              <p:spPr bwMode="auto">
                <a:xfrm>
                  <a:off x="2277" y="556"/>
                  <a:ext cx="916" cy="672"/>
                </a:xfrm>
                <a:prstGeom prst="rect">
                  <a:avLst/>
                </a:prstGeom>
                <a:noFill/>
                <a:ln w="7">
                  <a:solidFill>
                    <a:srgbClr val="CC6600"/>
                  </a:solidFill>
                  <a:miter lim="800000"/>
                  <a:headEnd/>
                  <a:tailEnd/>
                </a:ln>
                <a:effectLst/>
                <a:extLst>
                  <a:ext uri="{909E8E84-426E-40DD-AFC4-6F175D3DCCD1}">
                    <a14:hiddenFill xmlns:a14="http://schemas.microsoft.com/office/drawing/2010/main">
                      <a:solidFill>
                        <a:schemeClr val="bg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2" name="Rectangle 28"/>
            <p:cNvSpPr>
              <a:spLocks noChangeArrowheads="1"/>
            </p:cNvSpPr>
            <p:nvPr/>
          </p:nvSpPr>
          <p:spPr bwMode="auto">
            <a:xfrm>
              <a:off x="-3" y="-3"/>
              <a:ext cx="3199" cy="1234"/>
            </a:xfrm>
            <a:prstGeom prst="rect">
              <a:avLst/>
            </a:prstGeom>
            <a:noFill/>
            <a:ln w="9525">
              <a:solidFill>
                <a:srgbClr val="CC6600"/>
              </a:solidFill>
              <a:miter lim="800000"/>
              <a:headEnd/>
              <a:tailEnd/>
            </a:ln>
            <a:effectLst/>
            <a:extLst>
              <a:ext uri="{909E8E84-426E-40DD-AFC4-6F175D3DCCD1}">
                <a14:hiddenFill xmlns:a14="http://schemas.microsoft.com/office/drawing/2010/main">
                  <a:solidFill>
                    <a:schemeClr val="bg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7" name="Text Box 29"/>
          <p:cNvSpPr txBox="1">
            <a:spLocks noChangeArrowheads="1"/>
          </p:cNvSpPr>
          <p:nvPr/>
        </p:nvSpPr>
        <p:spPr bwMode="auto">
          <a:xfrm>
            <a:off x="1194250" y="5877272"/>
            <a:ext cx="6369261"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00000"/>
              </a:lnSpc>
              <a:spcBef>
                <a:spcPct val="50000"/>
              </a:spcBef>
            </a:pPr>
            <a:r>
              <a:rPr lang="zh-CN" altLang="en-US" sz="3200" dirty="0">
                <a:solidFill>
                  <a:srgbClr val="A50021"/>
                </a:solidFill>
                <a:latin typeface="隶书" panose="02010509060101010101" pitchFamily="49" charset="-122"/>
                <a:ea typeface="隶书" panose="02010509060101010101" pitchFamily="49" charset="-122"/>
              </a:rPr>
              <a:t>乙炔含量对氯乙烯聚合速度的影响</a:t>
            </a:r>
          </a:p>
        </p:txBody>
      </p:sp>
    </p:spTree>
    <p:extLst>
      <p:ext uri="{BB962C8B-B14F-4D97-AF65-F5344CB8AC3E}">
        <p14:creationId xmlns:p14="http://schemas.microsoft.com/office/powerpoint/2010/main" val="2352284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strips(upRight)">
                                      <p:cBhvr>
                                        <p:cTn id="1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6460"/>
            <a:ext cx="3366482"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原料及规格</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3200" b="1" dirty="0">
                <a:solidFill>
                  <a:schemeClr val="tx1"/>
                </a:solidFill>
                <a:latin typeface="楷体" panose="02010609060101010101" pitchFamily="49" charset="-122"/>
                <a:ea typeface="楷体" panose="02010609060101010101" pitchFamily="49" charset="-122"/>
              </a:rPr>
              <a:t>引发剂</a:t>
            </a:r>
            <a:endParaRPr lang="en-US" altLang="zh-CN" sz="3200" b="1" dirty="0">
              <a:solidFill>
                <a:schemeClr val="tx1"/>
              </a:solidFill>
              <a:latin typeface="楷体" panose="02010609060101010101" pitchFamily="49" charset="-122"/>
              <a:ea typeface="楷体" panose="02010609060101010101" pitchFamily="49" charset="-122"/>
            </a:endParaRPr>
          </a:p>
          <a:p>
            <a:pPr indent="457200">
              <a:spcBef>
                <a:spcPts val="2400"/>
              </a:spcBef>
              <a:buClr>
                <a:srgbClr val="002060"/>
              </a:buClr>
            </a:pPr>
            <a:r>
              <a:rPr lang="zh-CN" altLang="en-US" sz="3200" b="1" dirty="0">
                <a:solidFill>
                  <a:schemeClr val="tx1"/>
                </a:solidFill>
                <a:latin typeface="楷体" panose="02010609060101010101" pitchFamily="49" charset="-122"/>
                <a:ea typeface="楷体" panose="02010609060101010101" pitchFamily="49" charset="-122"/>
              </a:rPr>
              <a:t>多用有机过氧化物和偶氮类引发剂，其中有机过氧化物为过氧化二碳酸酯、过氧化酯类。它们可以单独使用，也可以两种或两种以上引发活性不同的引发剂复合使用。</a:t>
            </a:r>
            <a:endParaRPr lang="en-US" altLang="zh-CN" sz="3200" b="1" dirty="0">
              <a:solidFill>
                <a:schemeClr val="tx1"/>
              </a:solidFill>
              <a:latin typeface="楷体" panose="02010609060101010101" pitchFamily="49" charset="-122"/>
              <a:ea typeface="楷体" panose="02010609060101010101" pitchFamily="49" charset="-122"/>
            </a:endParaRPr>
          </a:p>
          <a:p>
            <a:pPr indent="457200">
              <a:spcBef>
                <a:spcPts val="2400"/>
              </a:spcBef>
              <a:buClr>
                <a:srgbClr val="002060"/>
              </a:buClr>
            </a:pPr>
            <a:r>
              <a:rPr lang="zh-CN" altLang="en-US" sz="3200" b="1" dirty="0">
                <a:solidFill>
                  <a:srgbClr val="FF0000"/>
                </a:solidFill>
                <a:latin typeface="楷体" panose="02010609060101010101" pitchFamily="49" charset="-122"/>
                <a:ea typeface="楷体" panose="02010609060101010101" pitchFamily="49" charset="-122"/>
              </a:rPr>
              <a:t>复合使用</a:t>
            </a:r>
            <a:r>
              <a:rPr lang="zh-CN" altLang="en-US" sz="3200" b="1" dirty="0">
                <a:solidFill>
                  <a:schemeClr val="tx1"/>
                </a:solidFill>
                <a:latin typeface="楷体" panose="02010609060101010101" pitchFamily="49" charset="-122"/>
                <a:ea typeface="楷体" panose="02010609060101010101" pitchFamily="49" charset="-122"/>
              </a:rPr>
              <a:t>的效果比单独使用好，其优点是</a:t>
            </a:r>
            <a:r>
              <a:rPr lang="zh-CN" altLang="en-US" sz="3200" b="1" dirty="0">
                <a:solidFill>
                  <a:srgbClr val="0000FF"/>
                </a:solidFill>
                <a:latin typeface="楷体" panose="02010609060101010101" pitchFamily="49" charset="-122"/>
                <a:ea typeface="楷体" panose="02010609060101010101" pitchFamily="49" charset="-122"/>
              </a:rPr>
              <a:t>反应速度均匀</a:t>
            </a:r>
            <a:r>
              <a:rPr lang="zh-CN" altLang="en-US" sz="3200" b="1" dirty="0">
                <a:solidFill>
                  <a:schemeClr val="tx1"/>
                </a:solidFill>
                <a:latin typeface="楷体" panose="02010609060101010101" pitchFamily="49" charset="-122"/>
                <a:ea typeface="楷体" panose="02010609060101010101" pitchFamily="49" charset="-122"/>
              </a:rPr>
              <a:t>，</a:t>
            </a:r>
            <a:r>
              <a:rPr lang="zh-CN" altLang="en-US" sz="3200" b="1" dirty="0">
                <a:solidFill>
                  <a:srgbClr val="0000FF"/>
                </a:solidFill>
                <a:latin typeface="楷体" panose="02010609060101010101" pitchFamily="49" charset="-122"/>
                <a:ea typeface="楷体" panose="02010609060101010101" pitchFamily="49" charset="-122"/>
              </a:rPr>
              <a:t>操作更加稳定</a:t>
            </a:r>
            <a:r>
              <a:rPr lang="zh-CN" altLang="en-US" sz="3200" b="1" dirty="0">
                <a:solidFill>
                  <a:schemeClr val="tx1"/>
                </a:solidFill>
                <a:latin typeface="楷体" panose="02010609060101010101" pitchFamily="49" charset="-122"/>
                <a:ea typeface="楷体" panose="02010609060101010101" pitchFamily="49" charset="-122"/>
              </a:rPr>
              <a:t>，</a:t>
            </a:r>
            <a:r>
              <a:rPr lang="zh-CN" altLang="en-US" sz="3200" b="1" dirty="0">
                <a:solidFill>
                  <a:srgbClr val="0000FF"/>
                </a:solidFill>
                <a:latin typeface="楷体" panose="02010609060101010101" pitchFamily="49" charset="-122"/>
                <a:ea typeface="楷体" panose="02010609060101010101" pitchFamily="49" charset="-122"/>
              </a:rPr>
              <a:t>产品质量好</a:t>
            </a:r>
            <a:r>
              <a:rPr lang="zh-CN" altLang="en-US" sz="3200" b="1" dirty="0">
                <a:solidFill>
                  <a:schemeClr val="tx1"/>
                </a:solidFill>
                <a:latin typeface="楷体" panose="02010609060101010101" pitchFamily="49" charset="-122"/>
                <a:ea typeface="楷体" panose="02010609060101010101" pitchFamily="49" charset="-122"/>
              </a:rPr>
              <a:t>，同时使</a:t>
            </a:r>
            <a:r>
              <a:rPr lang="zh-CN" altLang="en-US" sz="3200" b="1" dirty="0">
                <a:solidFill>
                  <a:srgbClr val="0000FF"/>
                </a:solidFill>
                <a:latin typeface="楷体" panose="02010609060101010101" pitchFamily="49" charset="-122"/>
                <a:ea typeface="楷体" panose="02010609060101010101" pitchFamily="49" charset="-122"/>
              </a:rPr>
              <a:t>生产安全</a:t>
            </a:r>
            <a:r>
              <a:rPr lang="zh-CN" altLang="en-US" sz="3200" b="1" dirty="0">
                <a:solidFill>
                  <a:schemeClr val="tx1"/>
                </a:solidFill>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33866574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pic>
        <p:nvPicPr>
          <p:cNvPr id="2" name="图片 1"/>
          <p:cNvPicPr>
            <a:picLocks noChangeAspect="1"/>
          </p:cNvPicPr>
          <p:nvPr/>
        </p:nvPicPr>
        <p:blipFill>
          <a:blip r:embed="rId2"/>
          <a:stretch>
            <a:fillRect/>
          </a:stretch>
        </p:blipFill>
        <p:spPr>
          <a:xfrm>
            <a:off x="135333" y="101089"/>
            <a:ext cx="3261643" cy="3238781"/>
          </a:xfrm>
          <a:prstGeom prst="rect">
            <a:avLst/>
          </a:prstGeom>
        </p:spPr>
      </p:pic>
      <p:pic>
        <p:nvPicPr>
          <p:cNvPr id="3" name="图片 2"/>
          <p:cNvPicPr>
            <a:picLocks noChangeAspect="1"/>
          </p:cNvPicPr>
          <p:nvPr/>
        </p:nvPicPr>
        <p:blipFill>
          <a:blip r:embed="rId3"/>
          <a:stretch>
            <a:fillRect/>
          </a:stretch>
        </p:blipFill>
        <p:spPr>
          <a:xfrm>
            <a:off x="3441154" y="764704"/>
            <a:ext cx="5561497" cy="2041562"/>
          </a:xfrm>
          <a:prstGeom prst="rect">
            <a:avLst/>
          </a:prstGeom>
        </p:spPr>
      </p:pic>
      <p:pic>
        <p:nvPicPr>
          <p:cNvPr id="4" name="图片 3"/>
          <p:cNvPicPr>
            <a:picLocks noChangeAspect="1"/>
          </p:cNvPicPr>
          <p:nvPr/>
        </p:nvPicPr>
        <p:blipFill>
          <a:blip r:embed="rId4"/>
          <a:stretch>
            <a:fillRect/>
          </a:stretch>
        </p:blipFill>
        <p:spPr>
          <a:xfrm>
            <a:off x="135333" y="3518131"/>
            <a:ext cx="3254022" cy="3139712"/>
          </a:xfrm>
          <a:prstGeom prst="rect">
            <a:avLst/>
          </a:prstGeom>
        </p:spPr>
      </p:pic>
      <p:pic>
        <p:nvPicPr>
          <p:cNvPr id="5" name="图片 4"/>
          <p:cNvPicPr>
            <a:picLocks noChangeAspect="1"/>
          </p:cNvPicPr>
          <p:nvPr/>
        </p:nvPicPr>
        <p:blipFill>
          <a:blip r:embed="rId5"/>
          <a:stretch>
            <a:fillRect/>
          </a:stretch>
        </p:blipFill>
        <p:spPr>
          <a:xfrm>
            <a:off x="3430858" y="3691694"/>
            <a:ext cx="5561497" cy="2843423"/>
          </a:xfrm>
          <a:prstGeom prst="rect">
            <a:avLst/>
          </a:prstGeom>
        </p:spPr>
      </p:pic>
      <p:sp>
        <p:nvSpPr>
          <p:cNvPr id="6" name="圆角矩形标注 5"/>
          <p:cNvSpPr/>
          <p:nvPr/>
        </p:nvSpPr>
        <p:spPr>
          <a:xfrm>
            <a:off x="4644008" y="250784"/>
            <a:ext cx="2520280" cy="504056"/>
          </a:xfrm>
          <a:prstGeom prst="wedgeRoundRect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rPr>
              <a:t>单引发剂</a:t>
            </a:r>
          </a:p>
        </p:txBody>
      </p:sp>
      <p:sp>
        <p:nvSpPr>
          <p:cNvPr id="13" name="圆角矩形标注 12"/>
          <p:cNvSpPr/>
          <p:nvPr/>
        </p:nvSpPr>
        <p:spPr>
          <a:xfrm>
            <a:off x="4355976" y="2900819"/>
            <a:ext cx="2520280" cy="504056"/>
          </a:xfrm>
          <a:prstGeom prst="wedgeRoundRect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rPr>
              <a:t>双引发剂</a:t>
            </a:r>
          </a:p>
        </p:txBody>
      </p:sp>
    </p:spTree>
    <p:extLst>
      <p:ext uri="{BB962C8B-B14F-4D97-AF65-F5344CB8AC3E}">
        <p14:creationId xmlns:p14="http://schemas.microsoft.com/office/powerpoint/2010/main" val="2956081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3954" y="0"/>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3200" dirty="0">
                <a:latin typeface="楷体" panose="02010609060101010101" pitchFamily="49" charset="-122"/>
                <a:ea typeface="楷体" panose="02010609060101010101" pitchFamily="49" charset="-122"/>
                <a:cs typeface="Arial" panose="020B0604020202020204" pitchFamily="34" charset="0"/>
              </a:rPr>
              <a:t>粒径与用途</a:t>
            </a:r>
          </a:p>
        </p:txBody>
      </p:sp>
      <p:sp>
        <p:nvSpPr>
          <p:cNvPr id="10" name="TextBox 3"/>
          <p:cNvSpPr>
            <a:spLocks noChangeArrowheads="1"/>
          </p:cNvSpPr>
          <p:nvPr/>
        </p:nvSpPr>
        <p:spPr bwMode="auto">
          <a:xfrm>
            <a:off x="4375618" y="3380268"/>
            <a:ext cx="2901756" cy="584775"/>
          </a:xfrm>
          <a:prstGeom prst="rect">
            <a:avLst/>
          </a:prstGeom>
          <a:noFill/>
          <a:ln w="9525">
            <a:noFill/>
            <a:miter lim="800000"/>
            <a:headEnd/>
            <a:tailEnd/>
          </a:ln>
        </p:spPr>
        <p:txBody>
          <a:bodyPr wrap="none">
            <a:spAutoFit/>
          </a:bodyPr>
          <a:lstStyle/>
          <a:p>
            <a:pPr fontAlgn="base">
              <a:spcBef>
                <a:spcPct val="0"/>
              </a:spcBef>
              <a:spcAft>
                <a:spcPct val="0"/>
              </a:spcAft>
              <a:buFont typeface="Arial" pitchFamily="34" charset="0"/>
              <a:buChar char="•"/>
            </a:pPr>
            <a:r>
              <a:rPr lang="en-US" altLang="zh-CN" sz="3200" dirty="0">
                <a:solidFill>
                  <a:srgbClr val="3F3F3F"/>
                </a:solidFill>
                <a:latin typeface="微软雅黑" pitchFamily="34" charset="-122"/>
                <a:ea typeface="微软雅黑" pitchFamily="34" charset="-122"/>
                <a:sym typeface="微软雅黑" pitchFamily="34" charset="-122"/>
              </a:rPr>
              <a:t>PMMA</a:t>
            </a:r>
            <a:r>
              <a:rPr lang="zh-CN" altLang="en-US" sz="3200" dirty="0">
                <a:solidFill>
                  <a:srgbClr val="3F3F3F"/>
                </a:solidFill>
                <a:latin typeface="微软雅黑" pitchFamily="34" charset="-122"/>
                <a:ea typeface="微软雅黑" pitchFamily="34" charset="-122"/>
                <a:sym typeface="微软雅黑" pitchFamily="34" charset="-122"/>
              </a:rPr>
              <a:t>模塑粉</a:t>
            </a:r>
            <a:endParaRPr lang="en-US" sz="3200" dirty="0">
              <a:solidFill>
                <a:srgbClr val="3F3F3F"/>
              </a:solidFill>
              <a:latin typeface="微软雅黑" pitchFamily="34" charset="-122"/>
              <a:ea typeface="微软雅黑" pitchFamily="34" charset="-122"/>
              <a:sym typeface="微软雅黑" pitchFamily="34" charset="-122"/>
            </a:endParaRPr>
          </a:p>
        </p:txBody>
      </p:sp>
      <p:sp>
        <p:nvSpPr>
          <p:cNvPr id="11" name="TextBox 4"/>
          <p:cNvSpPr>
            <a:spLocks noChangeArrowheads="1"/>
          </p:cNvSpPr>
          <p:nvPr/>
        </p:nvSpPr>
        <p:spPr bwMode="auto">
          <a:xfrm>
            <a:off x="525355" y="963362"/>
            <a:ext cx="4128053" cy="1077218"/>
          </a:xfrm>
          <a:prstGeom prst="rect">
            <a:avLst/>
          </a:prstGeom>
          <a:noFill/>
          <a:ln w="9525">
            <a:noFill/>
            <a:miter lim="800000"/>
            <a:headEnd/>
            <a:tailEnd/>
          </a:ln>
        </p:spPr>
        <p:txBody>
          <a:bodyPr wrap="none">
            <a:spAutoFit/>
          </a:bodyPr>
          <a:lstStyle/>
          <a:p>
            <a:pPr fontAlgn="base">
              <a:spcBef>
                <a:spcPct val="0"/>
              </a:spcBef>
              <a:spcAft>
                <a:spcPct val="0"/>
              </a:spcAft>
              <a:buFont typeface="Arial" pitchFamily="34" charset="0"/>
              <a:buChar char="•"/>
            </a:pPr>
            <a:r>
              <a:rPr lang="en-US" altLang="zh-CN" sz="3200" b="1" dirty="0">
                <a:solidFill>
                  <a:srgbClr val="0070C0"/>
                </a:solidFill>
                <a:latin typeface="微软雅黑" pitchFamily="34" charset="-122"/>
                <a:ea typeface="微软雅黑" pitchFamily="34" charset="-122"/>
                <a:sym typeface="微软雅黑" pitchFamily="34" charset="-122"/>
              </a:rPr>
              <a:t>PS</a:t>
            </a:r>
            <a:r>
              <a:rPr lang="zh-CN" altLang="en-US" sz="3200" b="1" dirty="0">
                <a:solidFill>
                  <a:srgbClr val="0070C0"/>
                </a:solidFill>
                <a:latin typeface="微软雅黑" pitchFamily="34" charset="-122"/>
                <a:ea typeface="微软雅黑" pitchFamily="34" charset="-122"/>
                <a:sym typeface="微软雅黑" pitchFamily="34" charset="-122"/>
              </a:rPr>
              <a:t>泡沫塑料</a:t>
            </a:r>
            <a:endParaRPr lang="en-US" sz="3200" b="1" dirty="0">
              <a:solidFill>
                <a:srgbClr val="0070C0"/>
              </a:solidFill>
              <a:latin typeface="微软雅黑" pitchFamily="34" charset="-122"/>
              <a:ea typeface="微软雅黑" pitchFamily="34" charset="-122"/>
              <a:sym typeface="微软雅黑" pitchFamily="34" charset="-122"/>
            </a:endParaRPr>
          </a:p>
          <a:p>
            <a:pPr fontAlgn="base">
              <a:spcBef>
                <a:spcPct val="0"/>
              </a:spcBef>
              <a:spcAft>
                <a:spcPct val="0"/>
              </a:spcAft>
              <a:buFont typeface="Arial" pitchFamily="34" charset="0"/>
              <a:buChar char="•"/>
            </a:pPr>
            <a:r>
              <a:rPr lang="en-US" altLang="zh-CN" sz="3200" b="1" dirty="0">
                <a:solidFill>
                  <a:srgbClr val="0070C0"/>
                </a:solidFill>
                <a:latin typeface="微软雅黑" pitchFamily="34" charset="-122"/>
                <a:ea typeface="微软雅黑" pitchFamily="34" charset="-122"/>
                <a:sym typeface="微软雅黑" pitchFamily="34" charset="-122"/>
              </a:rPr>
              <a:t>PS</a:t>
            </a:r>
            <a:r>
              <a:rPr lang="zh-CN" altLang="en-US" sz="3200" b="1" dirty="0">
                <a:solidFill>
                  <a:srgbClr val="0070C0"/>
                </a:solidFill>
                <a:latin typeface="微软雅黑" pitchFamily="34" charset="-122"/>
                <a:ea typeface="微软雅黑" pitchFamily="34" charset="-122"/>
                <a:sym typeface="微软雅黑" pitchFamily="34" charset="-122"/>
              </a:rPr>
              <a:t>共聚离子交换树脂</a:t>
            </a:r>
            <a:endParaRPr lang="en-US" sz="3200" b="1" dirty="0">
              <a:solidFill>
                <a:srgbClr val="0070C0"/>
              </a:solidFill>
              <a:latin typeface="微软雅黑" pitchFamily="34" charset="-122"/>
              <a:ea typeface="微软雅黑" pitchFamily="34" charset="-122"/>
              <a:sym typeface="微软雅黑" pitchFamily="34" charset="-122"/>
            </a:endParaRPr>
          </a:p>
        </p:txBody>
      </p:sp>
      <p:sp>
        <p:nvSpPr>
          <p:cNvPr id="12" name="TextBox 5"/>
          <p:cNvSpPr>
            <a:spLocks noChangeArrowheads="1"/>
          </p:cNvSpPr>
          <p:nvPr/>
        </p:nvSpPr>
        <p:spPr bwMode="auto">
          <a:xfrm>
            <a:off x="1751652" y="5110493"/>
            <a:ext cx="2901756" cy="584775"/>
          </a:xfrm>
          <a:prstGeom prst="rect">
            <a:avLst/>
          </a:prstGeom>
          <a:noFill/>
          <a:ln w="9525">
            <a:noFill/>
            <a:miter lim="800000"/>
            <a:headEnd/>
            <a:tailEnd/>
          </a:ln>
        </p:spPr>
        <p:txBody>
          <a:bodyPr wrap="none">
            <a:spAutoFit/>
          </a:bodyPr>
          <a:lstStyle/>
          <a:p>
            <a:pPr fontAlgn="base">
              <a:spcBef>
                <a:spcPct val="0"/>
              </a:spcBef>
              <a:spcAft>
                <a:spcPct val="0"/>
              </a:spcAft>
              <a:buFont typeface="Arial" pitchFamily="34" charset="0"/>
              <a:buChar char="•"/>
            </a:pPr>
            <a:r>
              <a:rPr lang="en-US" altLang="zh-CN" sz="3200" dirty="0">
                <a:solidFill>
                  <a:srgbClr val="3F3F3F"/>
                </a:solidFill>
                <a:latin typeface="微软雅黑" pitchFamily="34" charset="-122"/>
                <a:ea typeface="微软雅黑" pitchFamily="34" charset="-122"/>
                <a:sym typeface="微软雅黑" pitchFamily="34" charset="-122"/>
              </a:rPr>
              <a:t>PMMA</a:t>
            </a:r>
            <a:r>
              <a:rPr lang="zh-CN" altLang="en-US" sz="3200" dirty="0">
                <a:solidFill>
                  <a:srgbClr val="3F3F3F"/>
                </a:solidFill>
                <a:latin typeface="微软雅黑" pitchFamily="34" charset="-122"/>
                <a:ea typeface="微软雅黑" pitchFamily="34" charset="-122"/>
                <a:sym typeface="微软雅黑" pitchFamily="34" charset="-122"/>
              </a:rPr>
              <a:t>牙托粉</a:t>
            </a:r>
            <a:endParaRPr lang="en-US" sz="3200" dirty="0">
              <a:solidFill>
                <a:srgbClr val="3F3F3F"/>
              </a:solidFill>
              <a:latin typeface="微软雅黑" pitchFamily="34" charset="-122"/>
              <a:ea typeface="微软雅黑" pitchFamily="34" charset="-122"/>
              <a:sym typeface="微软雅黑" pitchFamily="34" charset="-122"/>
            </a:endParaRPr>
          </a:p>
        </p:txBody>
      </p:sp>
      <p:grpSp>
        <p:nvGrpSpPr>
          <p:cNvPr id="13" name="Group 5"/>
          <p:cNvGrpSpPr>
            <a:grpSpLocks/>
          </p:cNvGrpSpPr>
          <p:nvPr/>
        </p:nvGrpSpPr>
        <p:grpSpPr bwMode="auto">
          <a:xfrm>
            <a:off x="4642448" y="380721"/>
            <a:ext cx="1944688" cy="2681287"/>
            <a:chOff x="0" y="0"/>
            <a:chExt cx="1944688" cy="2681281"/>
          </a:xfrm>
        </p:grpSpPr>
        <p:sp>
          <p:nvSpPr>
            <p:cNvPr id="14" name="椭圆​​ 2"/>
            <p:cNvSpPr>
              <a:spLocks/>
            </p:cNvSpPr>
            <p:nvPr/>
          </p:nvSpPr>
          <p:spPr bwMode="auto">
            <a:xfrm>
              <a:off x="0" y="0"/>
              <a:ext cx="1944688" cy="2447925"/>
            </a:xfrm>
            <a:custGeom>
              <a:avLst/>
              <a:gdLst>
                <a:gd name="T0" fmla="*/ 0 w 1944132"/>
                <a:gd name="T1" fmla="*/ 0 h 2448272"/>
                <a:gd name="T2" fmla="*/ 1944132 w 1944132"/>
                <a:gd name="T3" fmla="*/ 2448272 h 2448272"/>
              </a:gdLst>
              <a:ahLst/>
              <a:cxnLst>
                <a:cxn ang="0">
                  <a:pos x="972066" y="0"/>
                </a:cxn>
                <a:cxn ang="0">
                  <a:pos x="1944132" y="972066"/>
                </a:cxn>
                <a:cxn ang="0">
                  <a:pos x="1100480" y="1934684"/>
                </a:cxn>
                <a:cxn ang="0">
                  <a:pos x="972066" y="2448272"/>
                </a:cxn>
                <a:cxn ang="0">
                  <a:pos x="843652" y="1934684"/>
                </a:cxn>
                <a:cxn ang="0">
                  <a:pos x="0" y="972066"/>
                </a:cxn>
                <a:cxn ang="0">
                  <a:pos x="972066" y="0"/>
                </a:cxn>
              </a:cxnLst>
              <a:rect l="T0" t="T1" r="T2" b="T3"/>
              <a:pathLst>
                <a:path w="1944132" h="2448272">
                  <a:moveTo>
                    <a:pt x="972066" y="0"/>
                  </a:moveTo>
                  <a:cubicBezTo>
                    <a:pt x="1508923" y="0"/>
                    <a:pt x="1944132" y="435209"/>
                    <a:pt x="1944132" y="972066"/>
                  </a:cubicBezTo>
                  <a:cubicBezTo>
                    <a:pt x="1944132" y="1465344"/>
                    <a:pt x="1576711" y="1872807"/>
                    <a:pt x="1100480" y="1934684"/>
                  </a:cubicBezTo>
                  <a:lnTo>
                    <a:pt x="972066" y="2448272"/>
                  </a:lnTo>
                  <a:lnTo>
                    <a:pt x="843652" y="1934684"/>
                  </a:lnTo>
                  <a:cubicBezTo>
                    <a:pt x="367421" y="1872807"/>
                    <a:pt x="0" y="1465344"/>
                    <a:pt x="0" y="972066"/>
                  </a:cubicBezTo>
                  <a:cubicBezTo>
                    <a:pt x="0" y="435209"/>
                    <a:pt x="435209" y="0"/>
                    <a:pt x="972066" y="0"/>
                  </a:cubicBezTo>
                  <a:close/>
                </a:path>
              </a:pathLst>
            </a:custGeom>
            <a:gradFill rotWithShape="1">
              <a:gsLst>
                <a:gs pos="0">
                  <a:srgbClr val="00B0F0"/>
                </a:gs>
                <a:gs pos="100000">
                  <a:srgbClr val="0070C0"/>
                </a:gs>
              </a:gsLst>
              <a:lin ang="2700000" scaled="1"/>
            </a:gradFill>
            <a:ln w="9525">
              <a:noFill/>
              <a:round/>
              <a:headEnd/>
              <a:tailEnd/>
            </a:ln>
          </p:spPr>
          <p:txBody>
            <a:bodyPr wrap="none" anchor="ctr"/>
            <a:lstStyle/>
            <a:p>
              <a:pPr fontAlgn="base">
                <a:spcBef>
                  <a:spcPct val="0"/>
                </a:spcBef>
                <a:spcAft>
                  <a:spcPct val="0"/>
                </a:spcAft>
                <a:buFont typeface="Arial" pitchFamily="34" charset="0"/>
                <a:buNone/>
              </a:pPr>
              <a:endParaRPr lang="zh-CN" altLang="en-US">
                <a:solidFill>
                  <a:srgbClr val="000000"/>
                </a:solidFill>
                <a:latin typeface="Arial" pitchFamily="34" charset="0"/>
              </a:endParaRPr>
            </a:p>
          </p:txBody>
        </p:sp>
        <p:sp>
          <p:nvSpPr>
            <p:cNvPr id="15" name="椭圆​​ 6"/>
            <p:cNvSpPr>
              <a:spLocks noChangeArrowheads="1"/>
            </p:cNvSpPr>
            <p:nvPr/>
          </p:nvSpPr>
          <p:spPr bwMode="auto">
            <a:xfrm>
              <a:off x="216198" y="2530160"/>
              <a:ext cx="1512168" cy="151121"/>
            </a:xfrm>
            <a:prstGeom prst="ellipse">
              <a:avLst/>
            </a:prstGeom>
            <a:gradFill rotWithShape="1">
              <a:gsLst>
                <a:gs pos="0">
                  <a:srgbClr val="7F7F7F"/>
                </a:gs>
                <a:gs pos="79999">
                  <a:srgbClr val="FFFFFF"/>
                </a:gs>
                <a:gs pos="100000">
                  <a:srgbClr val="FFFFFF"/>
                </a:gs>
              </a:gsLst>
              <a:path path="rect">
                <a:fillToRect l="50000" t="50000" r="50000" b="50000"/>
              </a:path>
            </a:gradFill>
            <a:ln w="9525">
              <a:noFill/>
              <a:round/>
              <a:headEnd/>
              <a:tailEnd/>
            </a:ln>
          </p:spPr>
          <p:txBody>
            <a:bodyPr anchor="ctr"/>
            <a:lstStyle/>
            <a:p>
              <a:pPr algn="ctr" fontAlgn="base">
                <a:spcBef>
                  <a:spcPct val="0"/>
                </a:spcBef>
                <a:spcAft>
                  <a:spcPct val="0"/>
                </a:spcAft>
                <a:buFont typeface="Arial" pitchFamily="34" charset="0"/>
                <a:buNone/>
              </a:pPr>
              <a:endParaRPr lang="zh-CN" altLang="en-US" b="1">
                <a:solidFill>
                  <a:srgbClr val="FFFFFF"/>
                </a:solidFill>
                <a:sym typeface="宋体" pitchFamily="2" charset="-122"/>
              </a:endParaRPr>
            </a:p>
          </p:txBody>
        </p:sp>
        <p:sp>
          <p:nvSpPr>
            <p:cNvPr id="16" name="矩形​​ 16"/>
            <p:cNvSpPr>
              <a:spLocks noChangeArrowheads="1"/>
            </p:cNvSpPr>
            <p:nvPr/>
          </p:nvSpPr>
          <p:spPr bwMode="auto">
            <a:xfrm>
              <a:off x="268070" y="510708"/>
              <a:ext cx="1385316" cy="523219"/>
            </a:xfrm>
            <a:prstGeom prst="rect">
              <a:avLst/>
            </a:prstGeom>
            <a:noFill/>
            <a:ln w="9525">
              <a:noFill/>
              <a:miter lim="800000"/>
              <a:headEnd/>
              <a:tailEnd/>
            </a:ln>
          </p:spPr>
          <p:txBody>
            <a:bodyPr wrap="none">
              <a:spAutoFit/>
            </a:bodyPr>
            <a:lstStyle/>
            <a:p>
              <a:pPr algn="ctr" fontAlgn="base">
                <a:spcBef>
                  <a:spcPct val="0"/>
                </a:spcBef>
                <a:spcAft>
                  <a:spcPct val="0"/>
                </a:spcAft>
                <a:buFont typeface="Arial" pitchFamily="34" charset="0"/>
                <a:buNone/>
              </a:pPr>
              <a:r>
                <a:rPr lang="en-US" altLang="zh-CN" sz="2800" b="1" dirty="0">
                  <a:solidFill>
                    <a:srgbClr val="FFFFFF"/>
                  </a:solidFill>
                  <a:latin typeface="微软雅黑" pitchFamily="34" charset="-122"/>
                  <a:ea typeface="微软雅黑" pitchFamily="34" charset="-122"/>
                  <a:sym typeface="Arial Unicode MS" pitchFamily="2" charset="-122"/>
                </a:rPr>
                <a:t>&gt;1mm</a:t>
              </a:r>
              <a:endParaRPr lang="zh-CN" altLang="en-US" sz="2800" dirty="0">
                <a:solidFill>
                  <a:srgbClr val="000000"/>
                </a:solidFill>
                <a:latin typeface="Arial" pitchFamily="34" charset="0"/>
              </a:endParaRPr>
            </a:p>
          </p:txBody>
        </p:sp>
      </p:grpSp>
      <p:grpSp>
        <p:nvGrpSpPr>
          <p:cNvPr id="17" name="Group 9"/>
          <p:cNvGrpSpPr>
            <a:grpSpLocks/>
          </p:cNvGrpSpPr>
          <p:nvPr/>
        </p:nvGrpSpPr>
        <p:grpSpPr bwMode="auto">
          <a:xfrm>
            <a:off x="2924740" y="2196260"/>
            <a:ext cx="1439862" cy="1946275"/>
            <a:chOff x="0" y="0"/>
            <a:chExt cx="1439862" cy="1946260"/>
          </a:xfrm>
        </p:grpSpPr>
        <p:sp>
          <p:nvSpPr>
            <p:cNvPr id="18" name="椭圆​​ 2"/>
            <p:cNvSpPr>
              <a:spLocks/>
            </p:cNvSpPr>
            <p:nvPr/>
          </p:nvSpPr>
          <p:spPr bwMode="auto">
            <a:xfrm>
              <a:off x="0" y="0"/>
              <a:ext cx="1439862" cy="1812925"/>
            </a:xfrm>
            <a:custGeom>
              <a:avLst/>
              <a:gdLst>
                <a:gd name="T0" fmla="*/ 0 w 1944132"/>
                <a:gd name="T1" fmla="*/ 0 h 2448272"/>
                <a:gd name="T2" fmla="*/ 1944132 w 1944132"/>
                <a:gd name="T3" fmla="*/ 2448272 h 2448272"/>
              </a:gdLst>
              <a:ahLst/>
              <a:cxnLst>
                <a:cxn ang="0">
                  <a:pos x="972066" y="0"/>
                </a:cxn>
                <a:cxn ang="0">
                  <a:pos x="1944132" y="972066"/>
                </a:cxn>
                <a:cxn ang="0">
                  <a:pos x="1100480" y="1934684"/>
                </a:cxn>
                <a:cxn ang="0">
                  <a:pos x="972066" y="2448272"/>
                </a:cxn>
                <a:cxn ang="0">
                  <a:pos x="843652" y="1934684"/>
                </a:cxn>
                <a:cxn ang="0">
                  <a:pos x="0" y="972066"/>
                </a:cxn>
                <a:cxn ang="0">
                  <a:pos x="972066" y="0"/>
                </a:cxn>
              </a:cxnLst>
              <a:rect l="T0" t="T1" r="T2" b="T3"/>
              <a:pathLst>
                <a:path w="1944132" h="2448272">
                  <a:moveTo>
                    <a:pt x="972066" y="0"/>
                  </a:moveTo>
                  <a:cubicBezTo>
                    <a:pt x="1508923" y="0"/>
                    <a:pt x="1944132" y="435209"/>
                    <a:pt x="1944132" y="972066"/>
                  </a:cubicBezTo>
                  <a:cubicBezTo>
                    <a:pt x="1944132" y="1465344"/>
                    <a:pt x="1576711" y="1872807"/>
                    <a:pt x="1100480" y="1934684"/>
                  </a:cubicBezTo>
                  <a:lnTo>
                    <a:pt x="972066" y="2448272"/>
                  </a:lnTo>
                  <a:lnTo>
                    <a:pt x="843652" y="1934684"/>
                  </a:lnTo>
                  <a:cubicBezTo>
                    <a:pt x="367421" y="1872807"/>
                    <a:pt x="0" y="1465344"/>
                    <a:pt x="0" y="972066"/>
                  </a:cubicBezTo>
                  <a:cubicBezTo>
                    <a:pt x="0" y="435209"/>
                    <a:pt x="435209" y="0"/>
                    <a:pt x="972066" y="0"/>
                  </a:cubicBezTo>
                  <a:close/>
                </a:path>
              </a:pathLst>
            </a:cu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fontAlgn="base">
                <a:spcBef>
                  <a:spcPct val="0"/>
                </a:spcBef>
                <a:spcAft>
                  <a:spcPct val="0"/>
                </a:spcAft>
                <a:buFont typeface="Arial" pitchFamily="34" charset="0"/>
                <a:buNone/>
              </a:pPr>
              <a:endParaRPr lang="zh-CN" altLang="en-US">
                <a:solidFill>
                  <a:srgbClr val="000000"/>
                </a:solidFill>
                <a:latin typeface="Arial" pitchFamily="34" charset="0"/>
              </a:endParaRPr>
            </a:p>
          </p:txBody>
        </p:sp>
        <p:sp>
          <p:nvSpPr>
            <p:cNvPr id="19" name="椭圆​​ 9"/>
            <p:cNvSpPr>
              <a:spLocks noChangeArrowheads="1"/>
            </p:cNvSpPr>
            <p:nvPr/>
          </p:nvSpPr>
          <p:spPr bwMode="auto">
            <a:xfrm>
              <a:off x="127074" y="1851416"/>
              <a:ext cx="1116000" cy="94844"/>
            </a:xfrm>
            <a:prstGeom prst="ellipse">
              <a:avLst/>
            </a:prstGeom>
            <a:gradFill rotWithShape="1">
              <a:gsLst>
                <a:gs pos="0">
                  <a:srgbClr val="7F7F7F"/>
                </a:gs>
                <a:gs pos="79999">
                  <a:srgbClr val="FFFFFF"/>
                </a:gs>
                <a:gs pos="100000">
                  <a:srgbClr val="FFFFFF"/>
                </a:gs>
              </a:gsLst>
              <a:path path="rect">
                <a:fillToRect l="50000" t="50000" r="50000" b="50000"/>
              </a:path>
            </a:gradFill>
            <a:ln w="9525">
              <a:noFill/>
              <a:round/>
              <a:headEnd/>
              <a:tailEnd/>
            </a:ln>
          </p:spPr>
          <p:txBody>
            <a:bodyPr anchor="ctr"/>
            <a:lstStyle/>
            <a:p>
              <a:pPr algn="ctr" fontAlgn="base">
                <a:spcBef>
                  <a:spcPct val="0"/>
                </a:spcBef>
                <a:spcAft>
                  <a:spcPct val="0"/>
                </a:spcAft>
                <a:buFont typeface="Arial" pitchFamily="34" charset="0"/>
                <a:buNone/>
              </a:pPr>
              <a:endParaRPr lang="zh-CN" altLang="en-US" b="1">
                <a:solidFill>
                  <a:srgbClr val="FFFFFF"/>
                </a:solidFill>
                <a:sym typeface="宋体" pitchFamily="2" charset="-122"/>
              </a:endParaRPr>
            </a:p>
          </p:txBody>
        </p:sp>
        <p:sp>
          <p:nvSpPr>
            <p:cNvPr id="20" name="矩形​​ 17"/>
            <p:cNvSpPr>
              <a:spLocks noChangeArrowheads="1"/>
            </p:cNvSpPr>
            <p:nvPr/>
          </p:nvSpPr>
          <p:spPr bwMode="auto">
            <a:xfrm>
              <a:off x="64815" y="326679"/>
              <a:ext cx="1252267" cy="830991"/>
            </a:xfrm>
            <a:prstGeom prst="rect">
              <a:avLst/>
            </a:prstGeom>
            <a:noFill/>
            <a:ln w="9525">
              <a:noFill/>
              <a:miter lim="800000"/>
              <a:headEnd/>
              <a:tailEnd/>
            </a:ln>
          </p:spPr>
          <p:txBody>
            <a:bodyPr wrap="none">
              <a:spAutoFit/>
            </a:bodyPr>
            <a:lstStyle/>
            <a:p>
              <a:pPr algn="ctr" fontAlgn="base">
                <a:spcBef>
                  <a:spcPct val="0"/>
                </a:spcBef>
                <a:spcAft>
                  <a:spcPct val="0"/>
                </a:spcAft>
                <a:buFont typeface="Arial" pitchFamily="34" charset="0"/>
                <a:buNone/>
              </a:pPr>
              <a:r>
                <a:rPr lang="en-US" altLang="zh-CN" sz="2400" b="1" dirty="0">
                  <a:solidFill>
                    <a:srgbClr val="FFFFFF"/>
                  </a:solidFill>
                  <a:latin typeface="微软雅黑" pitchFamily="34" charset="-122"/>
                  <a:ea typeface="微软雅黑" pitchFamily="34" charset="-122"/>
                  <a:sym typeface="Arial Unicode MS" pitchFamily="2" charset="-122"/>
                </a:rPr>
                <a:t>0.2-0.5</a:t>
              </a:r>
            </a:p>
            <a:p>
              <a:pPr algn="ctr" fontAlgn="base">
                <a:spcBef>
                  <a:spcPct val="0"/>
                </a:spcBef>
                <a:spcAft>
                  <a:spcPct val="0"/>
                </a:spcAft>
                <a:buFont typeface="Arial" pitchFamily="34" charset="0"/>
                <a:buNone/>
              </a:pPr>
              <a:r>
                <a:rPr lang="en-US" altLang="zh-CN" sz="2400" b="1" dirty="0">
                  <a:solidFill>
                    <a:srgbClr val="FFFFFF"/>
                  </a:solidFill>
                  <a:latin typeface="微软雅黑" pitchFamily="34" charset="-122"/>
                  <a:ea typeface="微软雅黑" pitchFamily="34" charset="-122"/>
                  <a:sym typeface="Arial Unicode MS" pitchFamily="2" charset="-122"/>
                </a:rPr>
                <a:t>mm</a:t>
              </a:r>
              <a:endParaRPr lang="zh-CN" altLang="en-US" sz="2400" dirty="0">
                <a:solidFill>
                  <a:srgbClr val="000000"/>
                </a:solidFill>
                <a:latin typeface="Arial" pitchFamily="34" charset="0"/>
              </a:endParaRPr>
            </a:p>
          </p:txBody>
        </p:sp>
      </p:grpSp>
      <p:grpSp>
        <p:nvGrpSpPr>
          <p:cNvPr id="21" name="Group 13"/>
          <p:cNvGrpSpPr>
            <a:grpSpLocks/>
          </p:cNvGrpSpPr>
          <p:nvPr/>
        </p:nvGrpSpPr>
        <p:grpSpPr bwMode="auto">
          <a:xfrm>
            <a:off x="719282" y="4473069"/>
            <a:ext cx="872034" cy="1089692"/>
            <a:chOff x="0" y="0"/>
            <a:chExt cx="1012825" cy="1357676"/>
          </a:xfrm>
        </p:grpSpPr>
        <p:sp>
          <p:nvSpPr>
            <p:cNvPr id="22" name="椭圆​​ 2"/>
            <p:cNvSpPr>
              <a:spLocks/>
            </p:cNvSpPr>
            <p:nvPr/>
          </p:nvSpPr>
          <p:spPr bwMode="auto">
            <a:xfrm>
              <a:off x="0" y="0"/>
              <a:ext cx="1012825" cy="1274762"/>
            </a:xfrm>
            <a:custGeom>
              <a:avLst/>
              <a:gdLst>
                <a:gd name="T0" fmla="*/ 0 w 1944132"/>
                <a:gd name="T1" fmla="*/ 0 h 2448272"/>
                <a:gd name="T2" fmla="*/ 1944132 w 1944132"/>
                <a:gd name="T3" fmla="*/ 2448272 h 2448272"/>
              </a:gdLst>
              <a:ahLst/>
              <a:cxnLst>
                <a:cxn ang="0">
                  <a:pos x="972066" y="0"/>
                </a:cxn>
                <a:cxn ang="0">
                  <a:pos x="1944132" y="972066"/>
                </a:cxn>
                <a:cxn ang="0">
                  <a:pos x="1100480" y="1934684"/>
                </a:cxn>
                <a:cxn ang="0">
                  <a:pos x="972066" y="2448272"/>
                </a:cxn>
                <a:cxn ang="0">
                  <a:pos x="843652" y="1934684"/>
                </a:cxn>
                <a:cxn ang="0">
                  <a:pos x="0" y="972066"/>
                </a:cxn>
                <a:cxn ang="0">
                  <a:pos x="972066" y="0"/>
                </a:cxn>
              </a:cxnLst>
              <a:rect l="T0" t="T1" r="T2" b="T3"/>
              <a:pathLst>
                <a:path w="1944132" h="2448272">
                  <a:moveTo>
                    <a:pt x="972066" y="0"/>
                  </a:moveTo>
                  <a:cubicBezTo>
                    <a:pt x="1508923" y="0"/>
                    <a:pt x="1944132" y="435209"/>
                    <a:pt x="1944132" y="972066"/>
                  </a:cubicBezTo>
                  <a:cubicBezTo>
                    <a:pt x="1944132" y="1465344"/>
                    <a:pt x="1576711" y="1872807"/>
                    <a:pt x="1100480" y="1934684"/>
                  </a:cubicBezTo>
                  <a:lnTo>
                    <a:pt x="972066" y="2448272"/>
                  </a:lnTo>
                  <a:lnTo>
                    <a:pt x="843652" y="1934684"/>
                  </a:lnTo>
                  <a:cubicBezTo>
                    <a:pt x="367421" y="1872807"/>
                    <a:pt x="0" y="1465344"/>
                    <a:pt x="0" y="972066"/>
                  </a:cubicBezTo>
                  <a:cubicBezTo>
                    <a:pt x="0" y="435209"/>
                    <a:pt x="435209" y="0"/>
                    <a:pt x="972066" y="0"/>
                  </a:cubicBezTo>
                  <a:close/>
                </a:path>
              </a:pathLst>
            </a:custGeom>
            <a:ln>
              <a:headEnd/>
              <a:tailEnd/>
            </a:ln>
          </p:spPr>
          <p:style>
            <a:lnRef idx="1">
              <a:schemeClr val="accent6"/>
            </a:lnRef>
            <a:fillRef idx="3">
              <a:schemeClr val="accent6"/>
            </a:fillRef>
            <a:effectRef idx="2">
              <a:schemeClr val="accent6"/>
            </a:effectRef>
            <a:fontRef idx="minor">
              <a:schemeClr val="lt1"/>
            </a:fontRef>
          </p:style>
          <p:txBody>
            <a:bodyPr wrap="none" anchor="ctr"/>
            <a:lstStyle/>
            <a:p>
              <a:pPr fontAlgn="base">
                <a:spcBef>
                  <a:spcPct val="0"/>
                </a:spcBef>
                <a:spcAft>
                  <a:spcPct val="0"/>
                </a:spcAft>
                <a:buFont typeface="Arial" pitchFamily="34" charset="0"/>
                <a:buNone/>
              </a:pPr>
              <a:endParaRPr lang="zh-CN" altLang="en-US">
                <a:solidFill>
                  <a:srgbClr val="000000"/>
                </a:solidFill>
                <a:latin typeface="Arial" pitchFamily="34" charset="0"/>
              </a:endParaRPr>
            </a:p>
          </p:txBody>
        </p:sp>
        <p:sp>
          <p:nvSpPr>
            <p:cNvPr id="23" name="椭圆​​ 10"/>
            <p:cNvSpPr>
              <a:spLocks noChangeArrowheads="1"/>
            </p:cNvSpPr>
            <p:nvPr/>
          </p:nvSpPr>
          <p:spPr bwMode="auto">
            <a:xfrm>
              <a:off x="144145" y="1262832"/>
              <a:ext cx="720000" cy="94844"/>
            </a:xfrm>
            <a:prstGeom prst="ellipse">
              <a:avLst/>
            </a:prstGeom>
            <a:gradFill rotWithShape="1">
              <a:gsLst>
                <a:gs pos="0">
                  <a:srgbClr val="7F7F7F"/>
                </a:gs>
                <a:gs pos="79999">
                  <a:srgbClr val="FFFFFF"/>
                </a:gs>
                <a:gs pos="100000">
                  <a:srgbClr val="FFFFFF"/>
                </a:gs>
              </a:gsLst>
              <a:path path="rect">
                <a:fillToRect l="50000" t="50000" r="50000" b="50000"/>
              </a:path>
            </a:gradFill>
            <a:ln w="9525">
              <a:noFill/>
              <a:round/>
              <a:headEnd/>
              <a:tailEnd/>
            </a:ln>
          </p:spPr>
          <p:txBody>
            <a:bodyPr anchor="ctr"/>
            <a:lstStyle/>
            <a:p>
              <a:pPr algn="ctr" fontAlgn="base">
                <a:spcBef>
                  <a:spcPct val="0"/>
                </a:spcBef>
                <a:spcAft>
                  <a:spcPct val="0"/>
                </a:spcAft>
                <a:buFont typeface="Arial" pitchFamily="34" charset="0"/>
                <a:buNone/>
              </a:pPr>
              <a:endParaRPr lang="zh-CN" altLang="en-US" b="1">
                <a:solidFill>
                  <a:srgbClr val="FFFFFF"/>
                </a:solidFill>
                <a:sym typeface="宋体" pitchFamily="2" charset="-122"/>
              </a:endParaRPr>
            </a:p>
          </p:txBody>
        </p:sp>
        <p:sp>
          <p:nvSpPr>
            <p:cNvPr id="24" name="矩形​​ 18"/>
            <p:cNvSpPr>
              <a:spLocks noChangeArrowheads="1"/>
            </p:cNvSpPr>
            <p:nvPr/>
          </p:nvSpPr>
          <p:spPr bwMode="auto">
            <a:xfrm>
              <a:off x="138884" y="210633"/>
              <a:ext cx="733470" cy="682410"/>
            </a:xfrm>
            <a:prstGeom prst="rect">
              <a:avLst/>
            </a:prstGeom>
            <a:noFill/>
            <a:ln w="9525">
              <a:noFill/>
              <a:miter lim="800000"/>
              <a:headEnd/>
              <a:tailEnd/>
            </a:ln>
          </p:spPr>
          <p:txBody>
            <a:bodyPr wrap="none">
              <a:spAutoFit/>
            </a:bodyPr>
            <a:lstStyle/>
            <a:p>
              <a:pPr algn="ctr" fontAlgn="base">
                <a:spcBef>
                  <a:spcPct val="0"/>
                </a:spcBef>
                <a:spcAft>
                  <a:spcPct val="0"/>
                </a:spcAft>
                <a:buFont typeface="Arial" pitchFamily="34" charset="0"/>
                <a:buNone/>
              </a:pPr>
              <a:r>
                <a:rPr lang="en-US" altLang="zh-CN" sz="2000" b="1" dirty="0">
                  <a:solidFill>
                    <a:srgbClr val="FFFFFF"/>
                  </a:solidFill>
                  <a:latin typeface="微软雅黑" pitchFamily="34" charset="-122"/>
                  <a:ea typeface="微软雅黑" pitchFamily="34" charset="-122"/>
                  <a:sym typeface="Arial Unicode MS" pitchFamily="2" charset="-122"/>
                </a:rPr>
                <a:t>&lt;0.1</a:t>
              </a:r>
            </a:p>
            <a:p>
              <a:pPr algn="ctr" fontAlgn="base">
                <a:spcBef>
                  <a:spcPct val="0"/>
                </a:spcBef>
                <a:spcAft>
                  <a:spcPct val="0"/>
                </a:spcAft>
                <a:buFont typeface="Arial" pitchFamily="34" charset="0"/>
                <a:buNone/>
              </a:pPr>
              <a:r>
                <a:rPr lang="en-US" altLang="zh-CN" sz="2000" b="1" dirty="0">
                  <a:solidFill>
                    <a:srgbClr val="FFFFFF"/>
                  </a:solidFill>
                  <a:latin typeface="Times New Roman" panose="02020603050405020304" pitchFamily="18" charset="0"/>
                  <a:ea typeface="微软雅黑" pitchFamily="34" charset="-122"/>
                  <a:cs typeface="Times New Roman" panose="02020603050405020304" pitchFamily="18" charset="0"/>
                  <a:sym typeface="Arial Unicode MS" pitchFamily="2" charset="-122"/>
                </a:rPr>
                <a:t>mm</a:t>
              </a:r>
              <a:endParaRPr lang="zh-CN" altLang="en-US" sz="2000" dirty="0">
                <a:solidFill>
                  <a:srgbClr val="000000"/>
                </a:solidFill>
                <a:latin typeface="Arial" pitchFamily="34" charset="0"/>
              </a:endParaRPr>
            </a:p>
          </p:txBody>
        </p:sp>
      </p:grpSp>
      <p:sp>
        <p:nvSpPr>
          <p:cNvPr id="25" name="TextBox 3"/>
          <p:cNvSpPr>
            <a:spLocks noChangeArrowheads="1"/>
          </p:cNvSpPr>
          <p:nvPr/>
        </p:nvSpPr>
        <p:spPr bwMode="auto">
          <a:xfrm>
            <a:off x="2859680" y="4327459"/>
            <a:ext cx="2764283" cy="584775"/>
          </a:xfrm>
          <a:prstGeom prst="rect">
            <a:avLst/>
          </a:prstGeom>
          <a:noFill/>
          <a:ln w="9525">
            <a:noFill/>
            <a:miter lim="800000"/>
            <a:headEnd/>
            <a:tailEnd/>
          </a:ln>
        </p:spPr>
        <p:txBody>
          <a:bodyPr wrap="none">
            <a:spAutoFit/>
          </a:bodyPr>
          <a:lstStyle/>
          <a:p>
            <a:pPr>
              <a:buFont typeface="Arial" pitchFamily="34" charset="0"/>
              <a:buChar char="•"/>
            </a:pPr>
            <a:r>
              <a:rPr lang="en-US" altLang="zh-CN" sz="3200" dirty="0">
                <a:solidFill>
                  <a:srgbClr val="3F3F3F"/>
                </a:solidFill>
                <a:latin typeface="微软雅黑" pitchFamily="34" charset="-122"/>
                <a:ea typeface="微软雅黑" pitchFamily="34" charset="-122"/>
                <a:sym typeface="微软雅黑" pitchFamily="34" charset="-122"/>
              </a:rPr>
              <a:t>PVC</a:t>
            </a:r>
            <a:r>
              <a:rPr lang="zh-CN" altLang="en-US" sz="3200" dirty="0">
                <a:solidFill>
                  <a:srgbClr val="3F3F3F"/>
                </a:solidFill>
                <a:latin typeface="微软雅黑" pitchFamily="34" charset="-122"/>
                <a:ea typeface="微软雅黑" pitchFamily="34" charset="-122"/>
                <a:sym typeface="微软雅黑" pitchFamily="34" charset="-122"/>
              </a:rPr>
              <a:t>用途广泛</a:t>
            </a:r>
            <a:endParaRPr lang="en-US" altLang="zh-CN" sz="3200" dirty="0">
              <a:solidFill>
                <a:srgbClr val="3F3F3F"/>
              </a:solidFill>
              <a:latin typeface="微软雅黑" pitchFamily="34" charset="-122"/>
              <a:ea typeface="微软雅黑" pitchFamily="34" charset="-122"/>
              <a:sym typeface="微软雅黑" pitchFamily="34" charset="-122"/>
            </a:endParaRPr>
          </a:p>
        </p:txBody>
      </p:sp>
      <p:grpSp>
        <p:nvGrpSpPr>
          <p:cNvPr id="26" name="Group 9"/>
          <p:cNvGrpSpPr>
            <a:grpSpLocks/>
          </p:cNvGrpSpPr>
          <p:nvPr/>
        </p:nvGrpSpPr>
        <p:grpSpPr bwMode="auto">
          <a:xfrm>
            <a:off x="1590843" y="3236102"/>
            <a:ext cx="1301490" cy="1623176"/>
            <a:chOff x="0" y="0"/>
            <a:chExt cx="1439862" cy="1946260"/>
          </a:xfrm>
        </p:grpSpPr>
        <p:sp>
          <p:nvSpPr>
            <p:cNvPr id="27" name="椭圆​​ 2"/>
            <p:cNvSpPr>
              <a:spLocks/>
            </p:cNvSpPr>
            <p:nvPr/>
          </p:nvSpPr>
          <p:spPr bwMode="auto">
            <a:xfrm>
              <a:off x="0" y="0"/>
              <a:ext cx="1439862" cy="1812925"/>
            </a:xfrm>
            <a:custGeom>
              <a:avLst/>
              <a:gdLst>
                <a:gd name="T0" fmla="*/ 0 w 1944132"/>
                <a:gd name="T1" fmla="*/ 0 h 2448272"/>
                <a:gd name="T2" fmla="*/ 1944132 w 1944132"/>
                <a:gd name="T3" fmla="*/ 2448272 h 2448272"/>
              </a:gdLst>
              <a:ahLst/>
              <a:cxnLst>
                <a:cxn ang="0">
                  <a:pos x="972066" y="0"/>
                </a:cxn>
                <a:cxn ang="0">
                  <a:pos x="1944132" y="972066"/>
                </a:cxn>
                <a:cxn ang="0">
                  <a:pos x="1100480" y="1934684"/>
                </a:cxn>
                <a:cxn ang="0">
                  <a:pos x="972066" y="2448272"/>
                </a:cxn>
                <a:cxn ang="0">
                  <a:pos x="843652" y="1934684"/>
                </a:cxn>
                <a:cxn ang="0">
                  <a:pos x="0" y="972066"/>
                </a:cxn>
                <a:cxn ang="0">
                  <a:pos x="972066" y="0"/>
                </a:cxn>
              </a:cxnLst>
              <a:rect l="T0" t="T1" r="T2" b="T3"/>
              <a:pathLst>
                <a:path w="1944132" h="2448272">
                  <a:moveTo>
                    <a:pt x="972066" y="0"/>
                  </a:moveTo>
                  <a:cubicBezTo>
                    <a:pt x="1508923" y="0"/>
                    <a:pt x="1944132" y="435209"/>
                    <a:pt x="1944132" y="972066"/>
                  </a:cubicBezTo>
                  <a:cubicBezTo>
                    <a:pt x="1944132" y="1465344"/>
                    <a:pt x="1576711" y="1872807"/>
                    <a:pt x="1100480" y="1934684"/>
                  </a:cubicBezTo>
                  <a:lnTo>
                    <a:pt x="972066" y="2448272"/>
                  </a:lnTo>
                  <a:lnTo>
                    <a:pt x="843652" y="1934684"/>
                  </a:lnTo>
                  <a:cubicBezTo>
                    <a:pt x="367421" y="1872807"/>
                    <a:pt x="0" y="1465344"/>
                    <a:pt x="0" y="972066"/>
                  </a:cubicBezTo>
                  <a:cubicBezTo>
                    <a:pt x="0" y="435209"/>
                    <a:pt x="435209" y="0"/>
                    <a:pt x="972066" y="0"/>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fontAlgn="base">
                <a:spcBef>
                  <a:spcPct val="0"/>
                </a:spcBef>
                <a:spcAft>
                  <a:spcPct val="0"/>
                </a:spcAft>
                <a:buFont typeface="Arial" pitchFamily="34" charset="0"/>
                <a:buNone/>
              </a:pPr>
              <a:endParaRPr lang="zh-CN" altLang="en-US">
                <a:solidFill>
                  <a:srgbClr val="000000"/>
                </a:solidFill>
                <a:latin typeface="Arial" pitchFamily="34" charset="0"/>
              </a:endParaRPr>
            </a:p>
          </p:txBody>
        </p:sp>
        <p:sp>
          <p:nvSpPr>
            <p:cNvPr id="28" name="椭圆​​ 9"/>
            <p:cNvSpPr>
              <a:spLocks noChangeArrowheads="1"/>
            </p:cNvSpPr>
            <p:nvPr/>
          </p:nvSpPr>
          <p:spPr bwMode="auto">
            <a:xfrm>
              <a:off x="127074" y="1851416"/>
              <a:ext cx="1116000" cy="94844"/>
            </a:xfrm>
            <a:prstGeom prst="ellipse">
              <a:avLst/>
            </a:prstGeom>
            <a:gradFill rotWithShape="1">
              <a:gsLst>
                <a:gs pos="0">
                  <a:srgbClr val="7F7F7F"/>
                </a:gs>
                <a:gs pos="79999">
                  <a:srgbClr val="FFFFFF"/>
                </a:gs>
                <a:gs pos="100000">
                  <a:srgbClr val="FFFFFF"/>
                </a:gs>
              </a:gsLst>
              <a:path path="rect">
                <a:fillToRect l="50000" t="50000" r="50000" b="50000"/>
              </a:path>
            </a:gradFill>
            <a:ln w="9525">
              <a:noFill/>
              <a:round/>
              <a:headEnd/>
              <a:tailEnd/>
            </a:ln>
          </p:spPr>
          <p:txBody>
            <a:bodyPr anchor="ctr"/>
            <a:lstStyle/>
            <a:p>
              <a:pPr algn="ctr" fontAlgn="base">
                <a:spcBef>
                  <a:spcPct val="0"/>
                </a:spcBef>
                <a:spcAft>
                  <a:spcPct val="0"/>
                </a:spcAft>
                <a:buFont typeface="Arial" pitchFamily="34" charset="0"/>
                <a:buNone/>
              </a:pPr>
              <a:endParaRPr lang="zh-CN" altLang="en-US" b="1">
                <a:solidFill>
                  <a:srgbClr val="FFFFFF"/>
                </a:solidFill>
                <a:sym typeface="宋体" pitchFamily="2" charset="-122"/>
              </a:endParaRPr>
            </a:p>
          </p:txBody>
        </p:sp>
        <p:sp>
          <p:nvSpPr>
            <p:cNvPr id="29" name="矩形​​ 17"/>
            <p:cNvSpPr>
              <a:spLocks noChangeArrowheads="1"/>
            </p:cNvSpPr>
            <p:nvPr/>
          </p:nvSpPr>
          <p:spPr bwMode="auto">
            <a:xfrm>
              <a:off x="72026" y="326679"/>
              <a:ext cx="1237839" cy="707881"/>
            </a:xfrm>
            <a:prstGeom prst="rect">
              <a:avLst/>
            </a:prstGeom>
            <a:noFill/>
            <a:ln w="9525">
              <a:noFill/>
              <a:miter lim="800000"/>
              <a:headEnd/>
              <a:tailEnd/>
            </a:ln>
          </p:spPr>
          <p:txBody>
            <a:bodyPr wrap="none">
              <a:spAutoFit/>
            </a:bodyPr>
            <a:lstStyle/>
            <a:p>
              <a:pPr algn="ctr"/>
              <a:r>
                <a:rPr lang="en-US" altLang="zh-CN" sz="2000" b="1" dirty="0">
                  <a:solidFill>
                    <a:srgbClr val="FFFFFF"/>
                  </a:solidFill>
                  <a:latin typeface="微软雅黑" pitchFamily="34" charset="-122"/>
                  <a:ea typeface="微软雅黑" pitchFamily="34" charset="-122"/>
                  <a:sym typeface="Arial Unicode MS" pitchFamily="2" charset="-122"/>
                </a:rPr>
                <a:t>0.1-0.18</a:t>
              </a:r>
            </a:p>
            <a:p>
              <a:pPr algn="ctr"/>
              <a:r>
                <a:rPr lang="en-US" altLang="zh-CN" sz="2000" b="1" dirty="0">
                  <a:solidFill>
                    <a:srgbClr val="FFFFFF"/>
                  </a:solidFill>
                  <a:latin typeface="Times New Roman" panose="02020603050405020304" pitchFamily="18" charset="0"/>
                  <a:ea typeface="微软雅黑" pitchFamily="34" charset="-122"/>
                  <a:cs typeface="Times New Roman" panose="02020603050405020304" pitchFamily="18" charset="0"/>
                  <a:sym typeface="Arial Unicode MS" pitchFamily="2" charset="-122"/>
                </a:rPr>
                <a:t>mm</a:t>
              </a:r>
              <a:endParaRPr lang="zh-CN" altLang="en-US" sz="2000" dirty="0">
                <a:solidFill>
                  <a:srgbClr val="000000"/>
                </a:solidFill>
                <a:latin typeface="Arial" pitchFamily="34" charset="0"/>
              </a:endParaRPr>
            </a:p>
          </p:txBody>
        </p:sp>
      </p:grpSp>
    </p:spTree>
    <p:extLst>
      <p:ext uri="{BB962C8B-B14F-4D97-AF65-F5344CB8AC3E}">
        <p14:creationId xmlns:p14="http://schemas.microsoft.com/office/powerpoint/2010/main" val="3080144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p:cBhvr>
                                        <p:cTn id="7" dur="362">
                                          <p:stCondLst>
                                            <p:cond delay="0"/>
                                          </p:stCondLst>
                                        </p:cTn>
                                        <p:tgtEl>
                                          <p:spTgt spid="13"/>
                                        </p:tgtEl>
                                      </p:cBhvr>
                                    </p:animEffect>
                                    <p:anim calcmode="lin" valueType="num">
                                      <p:cBhvr>
                                        <p:cTn id="8" dur="1139"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9" dur="415"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0" dur="415" tmFilter="0, 0; 0.125,0.2665; 0.25,0.4; 0.375,0.465; 0.5,0.5;  0.625,0.535; 0.75,0.6; 0.875,0.7335; 1,1">
                                          <p:stCondLst>
                                            <p:cond delay="415"/>
                                          </p:stCondLst>
                                        </p:cTn>
                                        <p:tgtEl>
                                          <p:spTgt spid="13"/>
                                        </p:tgtEl>
                                        <p:attrNameLst>
                                          <p:attrName>ppt_y</p:attrName>
                                        </p:attrNameLst>
                                      </p:cBhvr>
                                      <p:tavLst>
                                        <p:tav tm="0" fmla="#ppt_y-sin(pi*$)/9">
                                          <p:val>
                                            <p:fltVal val="0"/>
                                          </p:val>
                                        </p:tav>
                                        <p:tav tm="100000">
                                          <p:val>
                                            <p:fltVal val="1"/>
                                          </p:val>
                                        </p:tav>
                                      </p:tavLst>
                                    </p:anim>
                                    <p:anim calcmode="lin" valueType="num">
                                      <p:cBhvr>
                                        <p:cTn id="11" dur="207" tmFilter="0, 0; 0.125,0.2665; 0.25,0.4; 0.375,0.465; 0.5,0.5;  0.625,0.535; 0.75,0.6; 0.875,0.7335; 1,1">
                                          <p:stCondLst>
                                            <p:cond delay="828"/>
                                          </p:stCondLst>
                                        </p:cTn>
                                        <p:tgtEl>
                                          <p:spTgt spid="13"/>
                                        </p:tgtEl>
                                        <p:attrNameLst>
                                          <p:attrName>ppt_y</p:attrName>
                                        </p:attrNameLst>
                                      </p:cBhvr>
                                      <p:tavLst>
                                        <p:tav tm="0" fmla="#ppt_y-sin(pi*$)/27">
                                          <p:val>
                                            <p:fltVal val="0"/>
                                          </p:val>
                                        </p:tav>
                                        <p:tav tm="100000">
                                          <p:val>
                                            <p:fltVal val="1"/>
                                          </p:val>
                                        </p:tav>
                                      </p:tavLst>
                                    </p:anim>
                                    <p:anim calcmode="lin" valueType="num">
                                      <p:cBhvr>
                                        <p:cTn id="12" dur="103" tmFilter="0, 0; 0.125,0.2665; 0.25,0.4; 0.375,0.465; 0.5,0.5;  0.625,0.535; 0.75,0.6; 0.875,0.7335; 1,1">
                                          <p:stCondLst>
                                            <p:cond delay="1035"/>
                                          </p:stCondLst>
                                        </p:cTn>
                                        <p:tgtEl>
                                          <p:spTgt spid="13"/>
                                        </p:tgtEl>
                                        <p:attrNameLst>
                                          <p:attrName>ppt_y</p:attrName>
                                        </p:attrNameLst>
                                      </p:cBhvr>
                                      <p:tavLst>
                                        <p:tav tm="0" fmla="#ppt_y-sin(pi*$)/81">
                                          <p:val>
                                            <p:fltVal val="0"/>
                                          </p:val>
                                        </p:tav>
                                        <p:tav tm="100000">
                                          <p:val>
                                            <p:fltVal val="1"/>
                                          </p:val>
                                        </p:tav>
                                      </p:tavLst>
                                    </p:anim>
                                    <p:animScale>
                                      <p:cBhvr>
                                        <p:cTn id="13" dur="16">
                                          <p:stCondLst>
                                            <p:cond delay="406"/>
                                          </p:stCondLst>
                                        </p:cTn>
                                        <p:tgtEl>
                                          <p:spTgt spid="13"/>
                                        </p:tgtEl>
                                      </p:cBhvr>
                                      <p:to x="100000" y="60000"/>
                                    </p:animScale>
                                    <p:animScale>
                                      <p:cBhvr>
                                        <p:cTn id="14" dur="104" decel="50000">
                                          <p:stCondLst>
                                            <p:cond delay="423"/>
                                          </p:stCondLst>
                                        </p:cTn>
                                        <p:tgtEl>
                                          <p:spTgt spid="13"/>
                                        </p:tgtEl>
                                      </p:cBhvr>
                                      <p:to x="100000" y="100000"/>
                                    </p:animScale>
                                    <p:animScale>
                                      <p:cBhvr>
                                        <p:cTn id="15" dur="16">
                                          <p:stCondLst>
                                            <p:cond delay="820"/>
                                          </p:stCondLst>
                                        </p:cTn>
                                        <p:tgtEl>
                                          <p:spTgt spid="13"/>
                                        </p:tgtEl>
                                      </p:cBhvr>
                                      <p:to x="100000" y="80000"/>
                                    </p:animScale>
                                    <p:animScale>
                                      <p:cBhvr>
                                        <p:cTn id="16" dur="104" decel="50000">
                                          <p:stCondLst>
                                            <p:cond delay="836"/>
                                          </p:stCondLst>
                                        </p:cTn>
                                        <p:tgtEl>
                                          <p:spTgt spid="13"/>
                                        </p:tgtEl>
                                      </p:cBhvr>
                                      <p:to x="100000" y="100000"/>
                                    </p:animScale>
                                    <p:animScale>
                                      <p:cBhvr>
                                        <p:cTn id="17" dur="16">
                                          <p:stCondLst>
                                            <p:cond delay="1026"/>
                                          </p:stCondLst>
                                        </p:cTn>
                                        <p:tgtEl>
                                          <p:spTgt spid="13"/>
                                        </p:tgtEl>
                                      </p:cBhvr>
                                      <p:to x="100000" y="90000"/>
                                    </p:animScale>
                                    <p:animScale>
                                      <p:cBhvr>
                                        <p:cTn id="18" dur="104" decel="50000">
                                          <p:stCondLst>
                                            <p:cond delay="1042"/>
                                          </p:stCondLst>
                                        </p:cTn>
                                        <p:tgtEl>
                                          <p:spTgt spid="13"/>
                                        </p:tgtEl>
                                      </p:cBhvr>
                                      <p:to x="100000" y="100000"/>
                                    </p:animScale>
                                    <p:animScale>
                                      <p:cBhvr>
                                        <p:cTn id="19" dur="16">
                                          <p:stCondLst>
                                            <p:cond delay="1130"/>
                                          </p:stCondLst>
                                        </p:cTn>
                                        <p:tgtEl>
                                          <p:spTgt spid="13"/>
                                        </p:tgtEl>
                                      </p:cBhvr>
                                      <p:to x="100000" y="95000"/>
                                    </p:animScale>
                                    <p:animScale>
                                      <p:cBhvr>
                                        <p:cTn id="20" dur="104" decel="50000">
                                          <p:stCondLst>
                                            <p:cond delay="1146"/>
                                          </p:stCondLst>
                                        </p:cTn>
                                        <p:tgtEl>
                                          <p:spTgt spid="13"/>
                                        </p:tgtEl>
                                      </p:cBhvr>
                                      <p:to x="100000" y="100000"/>
                                    </p:animScale>
                                  </p:childTnLst>
                                </p:cTn>
                              </p:par>
                              <p:par>
                                <p:cTn id="21" presetID="26" presetClass="entr" presetSubtype="0" fill="hold" nodeType="withEffect">
                                  <p:stCondLst>
                                    <p:cond delay="250"/>
                                  </p:stCondLst>
                                  <p:childTnLst>
                                    <p:set>
                                      <p:cBhvr>
                                        <p:cTn id="22" dur="1" fill="hold">
                                          <p:stCondLst>
                                            <p:cond delay="0"/>
                                          </p:stCondLst>
                                        </p:cTn>
                                        <p:tgtEl>
                                          <p:spTgt spid="17"/>
                                        </p:tgtEl>
                                        <p:attrNameLst>
                                          <p:attrName>style.visibility</p:attrName>
                                        </p:attrNameLst>
                                      </p:cBhvr>
                                      <p:to>
                                        <p:strVal val="visible"/>
                                      </p:to>
                                    </p:set>
                                    <p:animEffect>
                                      <p:cBhvr>
                                        <p:cTn id="23" dur="362">
                                          <p:stCondLst>
                                            <p:cond delay="0"/>
                                          </p:stCondLst>
                                        </p:cTn>
                                        <p:tgtEl>
                                          <p:spTgt spid="17"/>
                                        </p:tgtEl>
                                      </p:cBhvr>
                                    </p:animEffect>
                                    <p:anim calcmode="lin" valueType="num">
                                      <p:cBhvr>
                                        <p:cTn id="24" dur="1139"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5" dur="415"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6" dur="415" tmFilter="0, 0; 0.125,0.2665; 0.25,0.4; 0.375,0.465; 0.5,0.5;  0.625,0.535; 0.75,0.6; 0.875,0.7335; 1,1">
                                          <p:stCondLst>
                                            <p:cond delay="415"/>
                                          </p:stCondLst>
                                        </p:cTn>
                                        <p:tgtEl>
                                          <p:spTgt spid="17"/>
                                        </p:tgtEl>
                                        <p:attrNameLst>
                                          <p:attrName>ppt_y</p:attrName>
                                        </p:attrNameLst>
                                      </p:cBhvr>
                                      <p:tavLst>
                                        <p:tav tm="0" fmla="#ppt_y-sin(pi*$)/9">
                                          <p:val>
                                            <p:fltVal val="0"/>
                                          </p:val>
                                        </p:tav>
                                        <p:tav tm="100000">
                                          <p:val>
                                            <p:fltVal val="1"/>
                                          </p:val>
                                        </p:tav>
                                      </p:tavLst>
                                    </p:anim>
                                    <p:anim calcmode="lin" valueType="num">
                                      <p:cBhvr>
                                        <p:cTn id="27" dur="207" tmFilter="0, 0; 0.125,0.2665; 0.25,0.4; 0.375,0.465; 0.5,0.5;  0.625,0.535; 0.75,0.6; 0.875,0.7335; 1,1">
                                          <p:stCondLst>
                                            <p:cond delay="828"/>
                                          </p:stCondLst>
                                        </p:cTn>
                                        <p:tgtEl>
                                          <p:spTgt spid="17"/>
                                        </p:tgtEl>
                                        <p:attrNameLst>
                                          <p:attrName>ppt_y</p:attrName>
                                        </p:attrNameLst>
                                      </p:cBhvr>
                                      <p:tavLst>
                                        <p:tav tm="0" fmla="#ppt_y-sin(pi*$)/27">
                                          <p:val>
                                            <p:fltVal val="0"/>
                                          </p:val>
                                        </p:tav>
                                        <p:tav tm="100000">
                                          <p:val>
                                            <p:fltVal val="1"/>
                                          </p:val>
                                        </p:tav>
                                      </p:tavLst>
                                    </p:anim>
                                    <p:anim calcmode="lin" valueType="num">
                                      <p:cBhvr>
                                        <p:cTn id="28" dur="103" tmFilter="0, 0; 0.125,0.2665; 0.25,0.4; 0.375,0.465; 0.5,0.5;  0.625,0.535; 0.75,0.6; 0.875,0.7335; 1,1">
                                          <p:stCondLst>
                                            <p:cond delay="1035"/>
                                          </p:stCondLst>
                                        </p:cTn>
                                        <p:tgtEl>
                                          <p:spTgt spid="17"/>
                                        </p:tgtEl>
                                        <p:attrNameLst>
                                          <p:attrName>ppt_y</p:attrName>
                                        </p:attrNameLst>
                                      </p:cBhvr>
                                      <p:tavLst>
                                        <p:tav tm="0" fmla="#ppt_y-sin(pi*$)/81">
                                          <p:val>
                                            <p:fltVal val="0"/>
                                          </p:val>
                                        </p:tav>
                                        <p:tav tm="100000">
                                          <p:val>
                                            <p:fltVal val="1"/>
                                          </p:val>
                                        </p:tav>
                                      </p:tavLst>
                                    </p:anim>
                                    <p:animScale>
                                      <p:cBhvr>
                                        <p:cTn id="29" dur="16">
                                          <p:stCondLst>
                                            <p:cond delay="406"/>
                                          </p:stCondLst>
                                        </p:cTn>
                                        <p:tgtEl>
                                          <p:spTgt spid="17"/>
                                        </p:tgtEl>
                                      </p:cBhvr>
                                      <p:to x="100000" y="60000"/>
                                    </p:animScale>
                                    <p:animScale>
                                      <p:cBhvr>
                                        <p:cTn id="30" dur="104" decel="50000">
                                          <p:stCondLst>
                                            <p:cond delay="423"/>
                                          </p:stCondLst>
                                        </p:cTn>
                                        <p:tgtEl>
                                          <p:spTgt spid="17"/>
                                        </p:tgtEl>
                                      </p:cBhvr>
                                      <p:to x="100000" y="100000"/>
                                    </p:animScale>
                                    <p:animScale>
                                      <p:cBhvr>
                                        <p:cTn id="31" dur="16">
                                          <p:stCondLst>
                                            <p:cond delay="820"/>
                                          </p:stCondLst>
                                        </p:cTn>
                                        <p:tgtEl>
                                          <p:spTgt spid="17"/>
                                        </p:tgtEl>
                                      </p:cBhvr>
                                      <p:to x="100000" y="80000"/>
                                    </p:animScale>
                                    <p:animScale>
                                      <p:cBhvr>
                                        <p:cTn id="32" dur="104" decel="50000">
                                          <p:stCondLst>
                                            <p:cond delay="836"/>
                                          </p:stCondLst>
                                        </p:cTn>
                                        <p:tgtEl>
                                          <p:spTgt spid="17"/>
                                        </p:tgtEl>
                                      </p:cBhvr>
                                      <p:to x="100000" y="100000"/>
                                    </p:animScale>
                                    <p:animScale>
                                      <p:cBhvr>
                                        <p:cTn id="33" dur="16">
                                          <p:stCondLst>
                                            <p:cond delay="1026"/>
                                          </p:stCondLst>
                                        </p:cTn>
                                        <p:tgtEl>
                                          <p:spTgt spid="17"/>
                                        </p:tgtEl>
                                      </p:cBhvr>
                                      <p:to x="100000" y="90000"/>
                                    </p:animScale>
                                    <p:animScale>
                                      <p:cBhvr>
                                        <p:cTn id="34" dur="104" decel="50000">
                                          <p:stCondLst>
                                            <p:cond delay="1042"/>
                                          </p:stCondLst>
                                        </p:cTn>
                                        <p:tgtEl>
                                          <p:spTgt spid="17"/>
                                        </p:tgtEl>
                                      </p:cBhvr>
                                      <p:to x="100000" y="100000"/>
                                    </p:animScale>
                                    <p:animScale>
                                      <p:cBhvr>
                                        <p:cTn id="35" dur="16">
                                          <p:stCondLst>
                                            <p:cond delay="1130"/>
                                          </p:stCondLst>
                                        </p:cTn>
                                        <p:tgtEl>
                                          <p:spTgt spid="17"/>
                                        </p:tgtEl>
                                      </p:cBhvr>
                                      <p:to x="100000" y="95000"/>
                                    </p:animScale>
                                    <p:animScale>
                                      <p:cBhvr>
                                        <p:cTn id="36" dur="104" decel="50000">
                                          <p:stCondLst>
                                            <p:cond delay="1146"/>
                                          </p:stCondLst>
                                        </p:cTn>
                                        <p:tgtEl>
                                          <p:spTgt spid="17"/>
                                        </p:tgtEl>
                                      </p:cBhvr>
                                      <p:to x="100000" y="100000"/>
                                    </p:animScale>
                                  </p:childTnLst>
                                </p:cTn>
                              </p:par>
                              <p:par>
                                <p:cTn id="37" presetID="26" presetClass="entr" presetSubtype="0" fill="hold" nodeType="withEffect">
                                  <p:stCondLst>
                                    <p:cond delay="500"/>
                                  </p:stCondLst>
                                  <p:childTnLst>
                                    <p:set>
                                      <p:cBhvr>
                                        <p:cTn id="38" dur="1" fill="hold">
                                          <p:stCondLst>
                                            <p:cond delay="0"/>
                                          </p:stCondLst>
                                        </p:cTn>
                                        <p:tgtEl>
                                          <p:spTgt spid="21"/>
                                        </p:tgtEl>
                                        <p:attrNameLst>
                                          <p:attrName>style.visibility</p:attrName>
                                        </p:attrNameLst>
                                      </p:cBhvr>
                                      <p:to>
                                        <p:strVal val="visible"/>
                                      </p:to>
                                    </p:set>
                                    <p:animEffect>
                                      <p:cBhvr>
                                        <p:cTn id="39" dur="362">
                                          <p:stCondLst>
                                            <p:cond delay="0"/>
                                          </p:stCondLst>
                                        </p:cTn>
                                        <p:tgtEl>
                                          <p:spTgt spid="21"/>
                                        </p:tgtEl>
                                      </p:cBhvr>
                                    </p:animEffect>
                                    <p:anim calcmode="lin" valueType="num">
                                      <p:cBhvr>
                                        <p:cTn id="40" dur="1139"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41" dur="415"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42" dur="415" tmFilter="0, 0; 0.125,0.2665; 0.25,0.4; 0.375,0.465; 0.5,0.5;  0.625,0.535; 0.75,0.6; 0.875,0.7335; 1,1">
                                          <p:stCondLst>
                                            <p:cond delay="415"/>
                                          </p:stCondLst>
                                        </p:cTn>
                                        <p:tgtEl>
                                          <p:spTgt spid="21"/>
                                        </p:tgtEl>
                                        <p:attrNameLst>
                                          <p:attrName>ppt_y</p:attrName>
                                        </p:attrNameLst>
                                      </p:cBhvr>
                                      <p:tavLst>
                                        <p:tav tm="0" fmla="#ppt_y-sin(pi*$)/9">
                                          <p:val>
                                            <p:fltVal val="0"/>
                                          </p:val>
                                        </p:tav>
                                        <p:tav tm="100000">
                                          <p:val>
                                            <p:fltVal val="1"/>
                                          </p:val>
                                        </p:tav>
                                      </p:tavLst>
                                    </p:anim>
                                    <p:anim calcmode="lin" valueType="num">
                                      <p:cBhvr>
                                        <p:cTn id="43" dur="207" tmFilter="0, 0; 0.125,0.2665; 0.25,0.4; 0.375,0.465; 0.5,0.5;  0.625,0.535; 0.75,0.6; 0.875,0.7335; 1,1">
                                          <p:stCondLst>
                                            <p:cond delay="828"/>
                                          </p:stCondLst>
                                        </p:cTn>
                                        <p:tgtEl>
                                          <p:spTgt spid="21"/>
                                        </p:tgtEl>
                                        <p:attrNameLst>
                                          <p:attrName>ppt_y</p:attrName>
                                        </p:attrNameLst>
                                      </p:cBhvr>
                                      <p:tavLst>
                                        <p:tav tm="0" fmla="#ppt_y-sin(pi*$)/27">
                                          <p:val>
                                            <p:fltVal val="0"/>
                                          </p:val>
                                        </p:tav>
                                        <p:tav tm="100000">
                                          <p:val>
                                            <p:fltVal val="1"/>
                                          </p:val>
                                        </p:tav>
                                      </p:tavLst>
                                    </p:anim>
                                    <p:anim calcmode="lin" valueType="num">
                                      <p:cBhvr>
                                        <p:cTn id="44" dur="103" tmFilter="0, 0; 0.125,0.2665; 0.25,0.4; 0.375,0.465; 0.5,0.5;  0.625,0.535; 0.75,0.6; 0.875,0.7335; 1,1">
                                          <p:stCondLst>
                                            <p:cond delay="1035"/>
                                          </p:stCondLst>
                                        </p:cTn>
                                        <p:tgtEl>
                                          <p:spTgt spid="21"/>
                                        </p:tgtEl>
                                        <p:attrNameLst>
                                          <p:attrName>ppt_y</p:attrName>
                                        </p:attrNameLst>
                                      </p:cBhvr>
                                      <p:tavLst>
                                        <p:tav tm="0" fmla="#ppt_y-sin(pi*$)/81">
                                          <p:val>
                                            <p:fltVal val="0"/>
                                          </p:val>
                                        </p:tav>
                                        <p:tav tm="100000">
                                          <p:val>
                                            <p:fltVal val="1"/>
                                          </p:val>
                                        </p:tav>
                                      </p:tavLst>
                                    </p:anim>
                                    <p:animScale>
                                      <p:cBhvr>
                                        <p:cTn id="45" dur="16">
                                          <p:stCondLst>
                                            <p:cond delay="406"/>
                                          </p:stCondLst>
                                        </p:cTn>
                                        <p:tgtEl>
                                          <p:spTgt spid="21"/>
                                        </p:tgtEl>
                                      </p:cBhvr>
                                      <p:to x="100000" y="60000"/>
                                    </p:animScale>
                                    <p:animScale>
                                      <p:cBhvr>
                                        <p:cTn id="46" dur="104" decel="50000">
                                          <p:stCondLst>
                                            <p:cond delay="423"/>
                                          </p:stCondLst>
                                        </p:cTn>
                                        <p:tgtEl>
                                          <p:spTgt spid="21"/>
                                        </p:tgtEl>
                                      </p:cBhvr>
                                      <p:to x="100000" y="100000"/>
                                    </p:animScale>
                                    <p:animScale>
                                      <p:cBhvr>
                                        <p:cTn id="47" dur="16">
                                          <p:stCondLst>
                                            <p:cond delay="820"/>
                                          </p:stCondLst>
                                        </p:cTn>
                                        <p:tgtEl>
                                          <p:spTgt spid="21"/>
                                        </p:tgtEl>
                                      </p:cBhvr>
                                      <p:to x="100000" y="80000"/>
                                    </p:animScale>
                                    <p:animScale>
                                      <p:cBhvr>
                                        <p:cTn id="48" dur="104" decel="50000">
                                          <p:stCondLst>
                                            <p:cond delay="836"/>
                                          </p:stCondLst>
                                        </p:cTn>
                                        <p:tgtEl>
                                          <p:spTgt spid="21"/>
                                        </p:tgtEl>
                                      </p:cBhvr>
                                      <p:to x="100000" y="100000"/>
                                    </p:animScale>
                                    <p:animScale>
                                      <p:cBhvr>
                                        <p:cTn id="49" dur="16">
                                          <p:stCondLst>
                                            <p:cond delay="1026"/>
                                          </p:stCondLst>
                                        </p:cTn>
                                        <p:tgtEl>
                                          <p:spTgt spid="21"/>
                                        </p:tgtEl>
                                      </p:cBhvr>
                                      <p:to x="100000" y="90000"/>
                                    </p:animScale>
                                    <p:animScale>
                                      <p:cBhvr>
                                        <p:cTn id="50" dur="104" decel="50000">
                                          <p:stCondLst>
                                            <p:cond delay="1042"/>
                                          </p:stCondLst>
                                        </p:cTn>
                                        <p:tgtEl>
                                          <p:spTgt spid="21"/>
                                        </p:tgtEl>
                                      </p:cBhvr>
                                      <p:to x="100000" y="100000"/>
                                    </p:animScale>
                                    <p:animScale>
                                      <p:cBhvr>
                                        <p:cTn id="51" dur="16">
                                          <p:stCondLst>
                                            <p:cond delay="1130"/>
                                          </p:stCondLst>
                                        </p:cTn>
                                        <p:tgtEl>
                                          <p:spTgt spid="21"/>
                                        </p:tgtEl>
                                      </p:cBhvr>
                                      <p:to x="100000" y="95000"/>
                                    </p:animScale>
                                    <p:animScale>
                                      <p:cBhvr>
                                        <p:cTn id="52" dur="104" decel="50000">
                                          <p:stCondLst>
                                            <p:cond delay="1146"/>
                                          </p:stCondLst>
                                        </p:cTn>
                                        <p:tgtEl>
                                          <p:spTgt spid="21"/>
                                        </p:tgtEl>
                                      </p:cBhvr>
                                      <p:to x="100000" y="100000"/>
                                    </p:animScale>
                                  </p:childTnLst>
                                </p:cTn>
                              </p:par>
                            </p:childTnLst>
                          </p:cTn>
                        </p:par>
                        <p:par>
                          <p:cTn id="53" fill="hold">
                            <p:stCondLst>
                              <p:cond delay="1750"/>
                            </p:stCondLst>
                            <p:childTnLst>
                              <p:par>
                                <p:cTn id="54" presetID="22" presetClass="entr" presetSubtype="2" fill="hold" grpId="0" nodeType="afterEffect">
                                  <p:stCondLst>
                                    <p:cond delay="0"/>
                                  </p:stCondLst>
                                  <p:childTnLst>
                                    <p:set>
                                      <p:cBhvr>
                                        <p:cTn id="55" dur="1" fill="hold">
                                          <p:stCondLst>
                                            <p:cond delay="0"/>
                                          </p:stCondLst>
                                        </p:cTn>
                                        <p:tgtEl>
                                          <p:spTgt spid="12"/>
                                        </p:tgtEl>
                                        <p:attrNameLst>
                                          <p:attrName>style.visibility</p:attrName>
                                        </p:attrNameLst>
                                      </p:cBhvr>
                                      <p:to>
                                        <p:strVal val="visible"/>
                                      </p:to>
                                    </p:set>
                                    <p:animEffect>
                                      <p:cBhvr>
                                        <p:cTn id="56" dur="250"/>
                                        <p:tgtEl>
                                          <p:spTgt spid="12"/>
                                        </p:tgtEl>
                                      </p:cBhvr>
                                    </p:animEffect>
                                  </p:childTnLst>
                                </p:cTn>
                              </p:par>
                              <p:par>
                                <p:cTn id="57" presetID="22" presetClass="entr" presetSubtype="2" fill="hold" grpId="0" nodeType="withEffect">
                                  <p:stCondLst>
                                    <p:cond delay="250"/>
                                  </p:stCondLst>
                                  <p:childTnLst>
                                    <p:set>
                                      <p:cBhvr>
                                        <p:cTn id="58" dur="1" fill="hold">
                                          <p:stCondLst>
                                            <p:cond delay="0"/>
                                          </p:stCondLst>
                                        </p:cTn>
                                        <p:tgtEl>
                                          <p:spTgt spid="10"/>
                                        </p:tgtEl>
                                        <p:attrNameLst>
                                          <p:attrName>style.visibility</p:attrName>
                                        </p:attrNameLst>
                                      </p:cBhvr>
                                      <p:to>
                                        <p:strVal val="visible"/>
                                      </p:to>
                                    </p:set>
                                    <p:animEffect>
                                      <p:cBhvr>
                                        <p:cTn id="59" dur="250"/>
                                        <p:tgtEl>
                                          <p:spTgt spid="10"/>
                                        </p:tgtEl>
                                      </p:cBhvr>
                                    </p:animEffect>
                                  </p:childTnLst>
                                </p:cTn>
                              </p:par>
                              <p:par>
                                <p:cTn id="60" presetID="22" presetClass="entr" presetSubtype="2" fill="hold" grpId="0" nodeType="withEffect">
                                  <p:stCondLst>
                                    <p:cond delay="500"/>
                                  </p:stCondLst>
                                  <p:childTnLst>
                                    <p:set>
                                      <p:cBhvr>
                                        <p:cTn id="61" dur="1" fill="hold">
                                          <p:stCondLst>
                                            <p:cond delay="0"/>
                                          </p:stCondLst>
                                        </p:cTn>
                                        <p:tgtEl>
                                          <p:spTgt spid="11"/>
                                        </p:tgtEl>
                                        <p:attrNameLst>
                                          <p:attrName>style.visibility</p:attrName>
                                        </p:attrNameLst>
                                      </p:cBhvr>
                                      <p:to>
                                        <p:strVal val="visible"/>
                                      </p:to>
                                    </p:set>
                                    <p:animEffect>
                                      <p:cBhvr>
                                        <p:cTn id="62" dur="250"/>
                                        <p:tgtEl>
                                          <p:spTgt spid="11"/>
                                        </p:tgtEl>
                                      </p:cBhvr>
                                    </p:animEffect>
                                  </p:childTnLst>
                                </p:cTn>
                              </p:par>
                              <p:par>
                                <p:cTn id="63" presetID="26" presetClass="entr" presetSubtype="0" fill="hold" nodeType="withEffect">
                                  <p:stCondLst>
                                    <p:cond delay="250"/>
                                  </p:stCondLst>
                                  <p:childTnLst>
                                    <p:set>
                                      <p:cBhvr>
                                        <p:cTn id="64" dur="1" fill="hold">
                                          <p:stCondLst>
                                            <p:cond delay="0"/>
                                          </p:stCondLst>
                                        </p:cTn>
                                        <p:tgtEl>
                                          <p:spTgt spid="26"/>
                                        </p:tgtEl>
                                        <p:attrNameLst>
                                          <p:attrName>style.visibility</p:attrName>
                                        </p:attrNameLst>
                                      </p:cBhvr>
                                      <p:to>
                                        <p:strVal val="visible"/>
                                      </p:to>
                                    </p:set>
                                    <p:animEffect>
                                      <p:cBhvr>
                                        <p:cTn id="65" dur="362">
                                          <p:stCondLst>
                                            <p:cond delay="0"/>
                                          </p:stCondLst>
                                        </p:cTn>
                                        <p:tgtEl>
                                          <p:spTgt spid="26"/>
                                        </p:tgtEl>
                                      </p:cBhvr>
                                    </p:animEffect>
                                    <p:anim calcmode="lin" valueType="num">
                                      <p:cBhvr>
                                        <p:cTn id="66" dur="1139"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67" dur="415"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68" dur="415" tmFilter="0, 0; 0.125,0.2665; 0.25,0.4; 0.375,0.465; 0.5,0.5;  0.625,0.535; 0.75,0.6; 0.875,0.7335; 1,1">
                                          <p:stCondLst>
                                            <p:cond delay="415"/>
                                          </p:stCondLst>
                                        </p:cTn>
                                        <p:tgtEl>
                                          <p:spTgt spid="26"/>
                                        </p:tgtEl>
                                        <p:attrNameLst>
                                          <p:attrName>ppt_y</p:attrName>
                                        </p:attrNameLst>
                                      </p:cBhvr>
                                      <p:tavLst>
                                        <p:tav tm="0" fmla="#ppt_y-sin(pi*$)/9">
                                          <p:val>
                                            <p:fltVal val="0"/>
                                          </p:val>
                                        </p:tav>
                                        <p:tav tm="100000">
                                          <p:val>
                                            <p:fltVal val="1"/>
                                          </p:val>
                                        </p:tav>
                                      </p:tavLst>
                                    </p:anim>
                                    <p:anim calcmode="lin" valueType="num">
                                      <p:cBhvr>
                                        <p:cTn id="69" dur="207" tmFilter="0, 0; 0.125,0.2665; 0.25,0.4; 0.375,0.465; 0.5,0.5;  0.625,0.535; 0.75,0.6; 0.875,0.7335; 1,1">
                                          <p:stCondLst>
                                            <p:cond delay="828"/>
                                          </p:stCondLst>
                                        </p:cTn>
                                        <p:tgtEl>
                                          <p:spTgt spid="26"/>
                                        </p:tgtEl>
                                        <p:attrNameLst>
                                          <p:attrName>ppt_y</p:attrName>
                                        </p:attrNameLst>
                                      </p:cBhvr>
                                      <p:tavLst>
                                        <p:tav tm="0" fmla="#ppt_y-sin(pi*$)/27">
                                          <p:val>
                                            <p:fltVal val="0"/>
                                          </p:val>
                                        </p:tav>
                                        <p:tav tm="100000">
                                          <p:val>
                                            <p:fltVal val="1"/>
                                          </p:val>
                                        </p:tav>
                                      </p:tavLst>
                                    </p:anim>
                                    <p:anim calcmode="lin" valueType="num">
                                      <p:cBhvr>
                                        <p:cTn id="70" dur="103" tmFilter="0, 0; 0.125,0.2665; 0.25,0.4; 0.375,0.465; 0.5,0.5;  0.625,0.535; 0.75,0.6; 0.875,0.7335; 1,1">
                                          <p:stCondLst>
                                            <p:cond delay="1035"/>
                                          </p:stCondLst>
                                        </p:cTn>
                                        <p:tgtEl>
                                          <p:spTgt spid="26"/>
                                        </p:tgtEl>
                                        <p:attrNameLst>
                                          <p:attrName>ppt_y</p:attrName>
                                        </p:attrNameLst>
                                      </p:cBhvr>
                                      <p:tavLst>
                                        <p:tav tm="0" fmla="#ppt_y-sin(pi*$)/81">
                                          <p:val>
                                            <p:fltVal val="0"/>
                                          </p:val>
                                        </p:tav>
                                        <p:tav tm="100000">
                                          <p:val>
                                            <p:fltVal val="1"/>
                                          </p:val>
                                        </p:tav>
                                      </p:tavLst>
                                    </p:anim>
                                    <p:animScale>
                                      <p:cBhvr>
                                        <p:cTn id="71" dur="16">
                                          <p:stCondLst>
                                            <p:cond delay="406"/>
                                          </p:stCondLst>
                                        </p:cTn>
                                        <p:tgtEl>
                                          <p:spTgt spid="26"/>
                                        </p:tgtEl>
                                      </p:cBhvr>
                                      <p:to x="100000" y="60000"/>
                                    </p:animScale>
                                    <p:animScale>
                                      <p:cBhvr>
                                        <p:cTn id="72" dur="104" decel="50000">
                                          <p:stCondLst>
                                            <p:cond delay="423"/>
                                          </p:stCondLst>
                                        </p:cTn>
                                        <p:tgtEl>
                                          <p:spTgt spid="26"/>
                                        </p:tgtEl>
                                      </p:cBhvr>
                                      <p:to x="100000" y="100000"/>
                                    </p:animScale>
                                    <p:animScale>
                                      <p:cBhvr>
                                        <p:cTn id="73" dur="16">
                                          <p:stCondLst>
                                            <p:cond delay="820"/>
                                          </p:stCondLst>
                                        </p:cTn>
                                        <p:tgtEl>
                                          <p:spTgt spid="26"/>
                                        </p:tgtEl>
                                      </p:cBhvr>
                                      <p:to x="100000" y="80000"/>
                                    </p:animScale>
                                    <p:animScale>
                                      <p:cBhvr>
                                        <p:cTn id="74" dur="104" decel="50000">
                                          <p:stCondLst>
                                            <p:cond delay="836"/>
                                          </p:stCondLst>
                                        </p:cTn>
                                        <p:tgtEl>
                                          <p:spTgt spid="26"/>
                                        </p:tgtEl>
                                      </p:cBhvr>
                                      <p:to x="100000" y="100000"/>
                                    </p:animScale>
                                    <p:animScale>
                                      <p:cBhvr>
                                        <p:cTn id="75" dur="16">
                                          <p:stCondLst>
                                            <p:cond delay="1026"/>
                                          </p:stCondLst>
                                        </p:cTn>
                                        <p:tgtEl>
                                          <p:spTgt spid="26"/>
                                        </p:tgtEl>
                                      </p:cBhvr>
                                      <p:to x="100000" y="90000"/>
                                    </p:animScale>
                                    <p:animScale>
                                      <p:cBhvr>
                                        <p:cTn id="76" dur="104" decel="50000">
                                          <p:stCondLst>
                                            <p:cond delay="1042"/>
                                          </p:stCondLst>
                                        </p:cTn>
                                        <p:tgtEl>
                                          <p:spTgt spid="26"/>
                                        </p:tgtEl>
                                      </p:cBhvr>
                                      <p:to x="100000" y="100000"/>
                                    </p:animScale>
                                    <p:animScale>
                                      <p:cBhvr>
                                        <p:cTn id="77" dur="16">
                                          <p:stCondLst>
                                            <p:cond delay="1130"/>
                                          </p:stCondLst>
                                        </p:cTn>
                                        <p:tgtEl>
                                          <p:spTgt spid="26"/>
                                        </p:tgtEl>
                                      </p:cBhvr>
                                      <p:to x="100000" y="95000"/>
                                    </p:animScale>
                                    <p:animScale>
                                      <p:cBhvr>
                                        <p:cTn id="78" dur="104" decel="50000">
                                          <p:stCondLst>
                                            <p:cond delay="1146"/>
                                          </p:stCondLst>
                                        </p:cTn>
                                        <p:tgtEl>
                                          <p:spTgt spid="26"/>
                                        </p:tgtEl>
                                      </p:cBhvr>
                                      <p:to x="100000" y="100000"/>
                                    </p:animScale>
                                  </p:childTnLst>
                                </p:cTn>
                              </p:par>
                              <p:par>
                                <p:cTn id="79" presetID="22" presetClass="entr" presetSubtype="2" fill="hold" grpId="0" nodeType="withEffect">
                                  <p:stCondLst>
                                    <p:cond delay="250"/>
                                  </p:stCondLst>
                                  <p:childTnLst>
                                    <p:set>
                                      <p:cBhvr>
                                        <p:cTn id="80" dur="1" fill="hold">
                                          <p:stCondLst>
                                            <p:cond delay="0"/>
                                          </p:stCondLst>
                                        </p:cTn>
                                        <p:tgtEl>
                                          <p:spTgt spid="25"/>
                                        </p:tgtEl>
                                        <p:attrNameLst>
                                          <p:attrName>style.visibility</p:attrName>
                                        </p:attrNameLst>
                                      </p:cBhvr>
                                      <p:to>
                                        <p:strVal val="visible"/>
                                      </p:to>
                                    </p:set>
                                    <p:animEffect>
                                      <p:cBhvr>
                                        <p:cTn id="81" dur="2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utoUpdateAnimBg="0"/>
      <p:bldP spid="11" grpId="0" bldLvl="0" autoUpdateAnimBg="0"/>
      <p:bldP spid="12" grpId="0" bldLvl="0" autoUpdateAnimBg="0"/>
      <p:bldP spid="25" grpId="0" bldLvl="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9" name="对角圆角矩形 8"/>
          <p:cNvSpPr/>
          <p:nvPr/>
        </p:nvSpPr>
        <p:spPr>
          <a:xfrm>
            <a:off x="683568" y="404664"/>
            <a:ext cx="8064896" cy="1080120"/>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引发剂的用量可以采用下式进行估算，再通过少量实验进行调整，即可以确定。</a:t>
            </a:r>
          </a:p>
        </p:txBody>
      </p:sp>
      <p:pic>
        <p:nvPicPr>
          <p:cNvPr id="2" name="图片 1"/>
          <p:cNvPicPr>
            <a:picLocks noChangeAspect="1"/>
          </p:cNvPicPr>
          <p:nvPr/>
        </p:nvPicPr>
        <p:blipFill>
          <a:blip r:embed="rId2"/>
          <a:stretch>
            <a:fillRect/>
          </a:stretch>
        </p:blipFill>
        <p:spPr>
          <a:xfrm>
            <a:off x="683568" y="1527984"/>
            <a:ext cx="4389500" cy="1097375"/>
          </a:xfrm>
          <a:prstGeom prst="rect">
            <a:avLst/>
          </a:prstGeom>
        </p:spPr>
      </p:pic>
      <p:sp>
        <p:nvSpPr>
          <p:cNvPr id="3" name="矩形 2"/>
          <p:cNvSpPr/>
          <p:nvPr/>
        </p:nvSpPr>
        <p:spPr>
          <a:xfrm>
            <a:off x="683568" y="2625359"/>
            <a:ext cx="8064896" cy="2123658"/>
          </a:xfrm>
          <a:prstGeom prst="rect">
            <a:avLst/>
          </a:prstGeom>
        </p:spPr>
        <p:txBody>
          <a:bodyPr wrap="square">
            <a:spAutoFit/>
          </a:bodyPr>
          <a:lstStyle/>
          <a:p>
            <a:r>
              <a:rPr lang="zh-CN" altLang="en-US" sz="2800" dirty="0">
                <a:ea typeface="楷体" panose="02010609060101010101" pitchFamily="49" charset="-122"/>
              </a:rPr>
              <a:t>Nr——引发剂理论消耗量，等于1±0.1mol/tPVC；</a:t>
            </a:r>
          </a:p>
          <a:p>
            <a:r>
              <a:rPr lang="zh-CN" altLang="en-US" sz="2000" dirty="0">
                <a:ea typeface="楷体" panose="02010609060101010101" pitchFamily="49" charset="-122"/>
              </a:rPr>
              <a:t>用AIBN时，取0.9；用DCPD、EHP等过氧化二碳酯时，取1.1；</a:t>
            </a:r>
          </a:p>
          <a:p>
            <a:r>
              <a:rPr lang="zh-CN" altLang="en-US" sz="2800" dirty="0">
                <a:ea typeface="楷体" panose="02010609060101010101" pitchFamily="49" charset="-122"/>
              </a:rPr>
              <a:t>M——引发剂的相对分子质量；</a:t>
            </a:r>
          </a:p>
          <a:p>
            <a:r>
              <a:rPr lang="zh-CN" altLang="en-US" sz="2800" dirty="0">
                <a:ea typeface="楷体" panose="02010609060101010101" pitchFamily="49" charset="-122"/>
              </a:rPr>
              <a:t>t——聚合时间(h)；</a:t>
            </a:r>
          </a:p>
          <a:p>
            <a:r>
              <a:rPr lang="zh-CN" altLang="en-US" sz="2800" dirty="0">
                <a:ea typeface="楷体" panose="02010609060101010101" pitchFamily="49" charset="-122"/>
              </a:rPr>
              <a:t>t</a:t>
            </a:r>
            <a:r>
              <a:rPr lang="zh-CN" altLang="en-US" sz="2800" baseline="-25000" dirty="0">
                <a:ea typeface="楷体" panose="02010609060101010101" pitchFamily="49" charset="-122"/>
              </a:rPr>
              <a:t>1/2</a:t>
            </a:r>
            <a:r>
              <a:rPr lang="zh-CN" altLang="en-US" sz="2800" dirty="0">
                <a:ea typeface="楷体" panose="02010609060101010101" pitchFamily="49" charset="-122"/>
              </a:rPr>
              <a:t>——引发剂分解半衰期（h）。</a:t>
            </a:r>
          </a:p>
        </p:txBody>
      </p:sp>
      <p:sp>
        <p:nvSpPr>
          <p:cNvPr id="4" name="矩形 3"/>
          <p:cNvSpPr/>
          <p:nvPr/>
        </p:nvSpPr>
        <p:spPr>
          <a:xfrm>
            <a:off x="637943" y="4749017"/>
            <a:ext cx="8156146" cy="1569660"/>
          </a:xfrm>
          <a:prstGeom prst="rect">
            <a:avLst/>
          </a:prstGeom>
        </p:spPr>
        <p:txBody>
          <a:bodyPr wrap="square">
            <a:spAutoFit/>
          </a:bodyPr>
          <a:lstStyle/>
          <a:p>
            <a:r>
              <a:rPr lang="zh-CN" altLang="en-US" sz="2400" dirty="0">
                <a:solidFill>
                  <a:srgbClr val="0000FF"/>
                </a:solidFill>
                <a:ea typeface="楷体" panose="02010609060101010101" pitchFamily="49" charset="-122"/>
              </a:rPr>
              <a:t>工业生产中聚合时间一般控制在5～10h，应用选择t</a:t>
            </a:r>
            <a:r>
              <a:rPr lang="zh-CN" altLang="en-US" sz="2400" baseline="-25000" dirty="0">
                <a:solidFill>
                  <a:srgbClr val="0000FF"/>
                </a:solidFill>
                <a:ea typeface="楷体" panose="02010609060101010101" pitchFamily="49" charset="-122"/>
              </a:rPr>
              <a:t>1/2</a:t>
            </a:r>
            <a:r>
              <a:rPr lang="zh-CN" altLang="en-US" sz="2400" dirty="0">
                <a:solidFill>
                  <a:srgbClr val="0000FF"/>
                </a:solidFill>
                <a:ea typeface="楷体" panose="02010609060101010101" pitchFamily="49" charset="-122"/>
              </a:rPr>
              <a:t>为2～3h的引发剂。</a:t>
            </a:r>
            <a:endParaRPr lang="en-US" altLang="zh-CN" sz="2400" dirty="0">
              <a:solidFill>
                <a:srgbClr val="0000FF"/>
              </a:solidFill>
              <a:ea typeface="楷体" panose="02010609060101010101" pitchFamily="49" charset="-122"/>
            </a:endParaRPr>
          </a:p>
          <a:p>
            <a:r>
              <a:rPr lang="zh-CN" altLang="en-US" sz="2400" dirty="0">
                <a:solidFill>
                  <a:srgbClr val="0000FF"/>
                </a:solidFill>
                <a:ea typeface="楷体" panose="02010609060101010101" pitchFamily="49" charset="-122"/>
              </a:rPr>
              <a:t>如果采用复合型引发剂，最好是一种引发剂的为</a:t>
            </a:r>
            <a:r>
              <a:rPr lang="en-US" altLang="zh-CN" sz="2400" dirty="0">
                <a:solidFill>
                  <a:srgbClr val="0000FF"/>
                </a:solidFill>
                <a:ea typeface="楷体" panose="02010609060101010101" pitchFamily="49" charset="-122"/>
              </a:rPr>
              <a:t>t</a:t>
            </a:r>
            <a:r>
              <a:rPr lang="en-US" altLang="zh-CN" sz="2400" baseline="-25000" dirty="0">
                <a:solidFill>
                  <a:srgbClr val="0000FF"/>
                </a:solidFill>
                <a:ea typeface="楷体" panose="02010609060101010101" pitchFamily="49" charset="-122"/>
              </a:rPr>
              <a:t>1/2</a:t>
            </a:r>
            <a:r>
              <a:rPr lang="zh-CN" altLang="en-US" sz="2400" dirty="0">
                <a:solidFill>
                  <a:srgbClr val="0000FF"/>
                </a:solidFill>
                <a:ea typeface="楷体" panose="02010609060101010101" pitchFamily="49" charset="-122"/>
              </a:rPr>
              <a:t>为</a:t>
            </a:r>
            <a:r>
              <a:rPr lang="en-US" altLang="zh-CN" sz="2400" dirty="0">
                <a:solidFill>
                  <a:srgbClr val="0000FF"/>
                </a:solidFill>
                <a:ea typeface="楷体" panose="02010609060101010101" pitchFamily="49" charset="-122"/>
              </a:rPr>
              <a:t>1</a:t>
            </a:r>
            <a:r>
              <a:rPr lang="zh-CN" altLang="en-US" sz="2400" dirty="0">
                <a:solidFill>
                  <a:srgbClr val="0000FF"/>
                </a:solidFill>
                <a:ea typeface="楷体" panose="02010609060101010101" pitchFamily="49" charset="-122"/>
              </a:rPr>
              <a:t>～</a:t>
            </a:r>
            <a:r>
              <a:rPr lang="en-US" altLang="zh-CN" sz="2400" dirty="0">
                <a:solidFill>
                  <a:srgbClr val="0000FF"/>
                </a:solidFill>
                <a:ea typeface="楷体" panose="02010609060101010101" pitchFamily="49" charset="-122"/>
              </a:rPr>
              <a:t>2h</a:t>
            </a:r>
            <a:r>
              <a:rPr lang="zh-CN" altLang="en-US" sz="2400" dirty="0">
                <a:solidFill>
                  <a:srgbClr val="0000FF"/>
                </a:solidFill>
                <a:ea typeface="楷体" panose="02010609060101010101" pitchFamily="49" charset="-122"/>
              </a:rPr>
              <a:t>，另一种引发剂的</a:t>
            </a:r>
            <a:r>
              <a:rPr lang="en-US" altLang="zh-CN" sz="2400" dirty="0">
                <a:solidFill>
                  <a:srgbClr val="0000FF"/>
                </a:solidFill>
                <a:ea typeface="楷体" panose="02010609060101010101" pitchFamily="49" charset="-122"/>
              </a:rPr>
              <a:t>t</a:t>
            </a:r>
            <a:r>
              <a:rPr lang="en-US" altLang="zh-CN" sz="2400" baseline="-25000" dirty="0">
                <a:solidFill>
                  <a:srgbClr val="0000FF"/>
                </a:solidFill>
                <a:ea typeface="楷体" panose="02010609060101010101" pitchFamily="49" charset="-122"/>
              </a:rPr>
              <a:t>1/2</a:t>
            </a:r>
            <a:r>
              <a:rPr lang="zh-CN" altLang="en-US" sz="2400" dirty="0">
                <a:solidFill>
                  <a:srgbClr val="0000FF"/>
                </a:solidFill>
                <a:ea typeface="楷体" panose="02010609060101010101" pitchFamily="49" charset="-122"/>
              </a:rPr>
              <a:t>为</a:t>
            </a:r>
            <a:r>
              <a:rPr lang="en-US" altLang="zh-CN" sz="2400" dirty="0">
                <a:solidFill>
                  <a:srgbClr val="0000FF"/>
                </a:solidFill>
                <a:ea typeface="楷体" panose="02010609060101010101" pitchFamily="49" charset="-122"/>
              </a:rPr>
              <a:t>4</a:t>
            </a:r>
            <a:r>
              <a:rPr lang="zh-CN" altLang="en-US" sz="2400" dirty="0">
                <a:solidFill>
                  <a:srgbClr val="0000FF"/>
                </a:solidFill>
                <a:ea typeface="楷体" panose="02010609060101010101" pitchFamily="49" charset="-122"/>
              </a:rPr>
              <a:t>～</a:t>
            </a:r>
            <a:r>
              <a:rPr lang="en-US" altLang="zh-CN" sz="2400" dirty="0">
                <a:solidFill>
                  <a:srgbClr val="0000FF"/>
                </a:solidFill>
                <a:ea typeface="楷体" panose="02010609060101010101" pitchFamily="49" charset="-122"/>
              </a:rPr>
              <a:t>6h</a:t>
            </a:r>
            <a:r>
              <a:rPr lang="zh-CN" altLang="en-US" sz="2400" dirty="0">
                <a:solidFill>
                  <a:srgbClr val="0000FF"/>
                </a:solidFill>
                <a:ea typeface="楷体" panose="02010609060101010101" pitchFamily="49" charset="-122"/>
              </a:rPr>
              <a:t>。</a:t>
            </a:r>
          </a:p>
        </p:txBody>
      </p:sp>
    </p:spTree>
    <p:extLst>
      <p:ext uri="{BB962C8B-B14F-4D97-AF65-F5344CB8AC3E}">
        <p14:creationId xmlns:p14="http://schemas.microsoft.com/office/powerpoint/2010/main" val="21485559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9" name="对角圆角矩形 8"/>
          <p:cNvSpPr/>
          <p:nvPr/>
        </p:nvSpPr>
        <p:spPr>
          <a:xfrm>
            <a:off x="683568" y="404664"/>
            <a:ext cx="8064896" cy="6120680"/>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spcAft>
                <a:spcPts val="0"/>
              </a:spcAft>
              <a:buClr>
                <a:srgbClr val="002060"/>
              </a:buClr>
              <a:buFont typeface="Wingdings" panose="05000000000000000000" pitchFamily="2" charset="2"/>
              <a:buChar char="u"/>
            </a:pPr>
            <a:r>
              <a:rPr lang="zh-CN" altLang="en-US" sz="3000" b="1" dirty="0">
                <a:solidFill>
                  <a:schemeClr val="tx1"/>
                </a:solidFill>
                <a:latin typeface="楷体" panose="02010609060101010101" pitchFamily="49" charset="-122"/>
                <a:ea typeface="楷体" panose="02010609060101010101" pitchFamily="49" charset="-122"/>
              </a:rPr>
              <a:t> 分散剂</a:t>
            </a:r>
            <a:endParaRPr lang="en-US" altLang="zh-CN" sz="3000" b="1" dirty="0">
              <a:solidFill>
                <a:schemeClr val="tx1"/>
              </a:solidFill>
              <a:latin typeface="楷体" panose="02010609060101010101" pitchFamily="49" charset="-122"/>
              <a:ea typeface="楷体" panose="02010609060101010101" pitchFamily="49" charset="-122"/>
            </a:endParaRPr>
          </a:p>
          <a:p>
            <a:pPr indent="457200">
              <a:spcBef>
                <a:spcPts val="600"/>
              </a:spcBef>
              <a:spcAft>
                <a:spcPts val="0"/>
              </a:spcAft>
              <a:buClr>
                <a:srgbClr val="002060"/>
              </a:buClr>
            </a:pPr>
            <a:r>
              <a:rPr lang="zh-CN" altLang="en-US" sz="3000" b="1" dirty="0">
                <a:solidFill>
                  <a:schemeClr val="tx1"/>
                </a:solidFill>
                <a:latin typeface="楷体" panose="02010609060101010101" pitchFamily="49" charset="-122"/>
                <a:ea typeface="楷体" panose="02010609060101010101" pitchFamily="49" charset="-122"/>
              </a:rPr>
              <a:t>工业常用主要有明胶、聚乙烯醇、羟丙基甲基纤维素、甲基纤维素、苯乙烯</a:t>
            </a:r>
            <a:r>
              <a:rPr lang="en-US" altLang="zh-CN" sz="3000" b="1" dirty="0">
                <a:solidFill>
                  <a:schemeClr val="tx1"/>
                </a:solidFill>
                <a:latin typeface="楷体" panose="02010609060101010101" pitchFamily="49" charset="-122"/>
                <a:ea typeface="楷体" panose="02010609060101010101" pitchFamily="49" charset="-122"/>
              </a:rPr>
              <a:t>-</a:t>
            </a:r>
            <a:r>
              <a:rPr lang="zh-CN" altLang="en-US" sz="3000" b="1" dirty="0">
                <a:solidFill>
                  <a:schemeClr val="tx1"/>
                </a:solidFill>
                <a:latin typeface="楷体" panose="02010609060101010101" pitchFamily="49" charset="-122"/>
                <a:ea typeface="楷体" panose="02010609060101010101" pitchFamily="49" charset="-122"/>
              </a:rPr>
              <a:t>顺丁烯二酸酐等。</a:t>
            </a:r>
          </a:p>
          <a:p>
            <a:pPr indent="457200">
              <a:spcBef>
                <a:spcPts val="600"/>
              </a:spcBef>
              <a:spcAft>
                <a:spcPts val="0"/>
              </a:spcAft>
              <a:buClr>
                <a:srgbClr val="002060"/>
              </a:buClr>
            </a:pPr>
            <a:r>
              <a:rPr lang="zh-CN" altLang="en-US" sz="3000" b="1" dirty="0">
                <a:solidFill>
                  <a:schemeClr val="tx1"/>
                </a:solidFill>
                <a:latin typeface="楷体" panose="02010609060101010101" pitchFamily="49" charset="-122"/>
                <a:ea typeface="楷体" panose="02010609060101010101" pitchFamily="49" charset="-122"/>
              </a:rPr>
              <a:t>用明胶作分散剂，用量为单体量的</a:t>
            </a:r>
            <a:r>
              <a:rPr lang="en-US" altLang="zh-CN" sz="3000" b="1" dirty="0">
                <a:solidFill>
                  <a:schemeClr val="tx1"/>
                </a:solidFill>
                <a:latin typeface="楷体" panose="02010609060101010101" pitchFamily="49" charset="-122"/>
                <a:ea typeface="楷体" panose="02010609060101010101" pitchFamily="49" charset="-122"/>
              </a:rPr>
              <a:t>0.05%</a:t>
            </a:r>
            <a:r>
              <a:rPr lang="zh-CN" altLang="en-US" sz="3000" b="1" dirty="0">
                <a:solidFill>
                  <a:schemeClr val="tx1"/>
                </a:solidFill>
                <a:latin typeface="楷体" panose="02010609060101010101" pitchFamily="49" charset="-122"/>
                <a:ea typeface="楷体" panose="02010609060101010101" pitchFamily="49" charset="-122"/>
              </a:rPr>
              <a:t>～</a:t>
            </a:r>
            <a:r>
              <a:rPr lang="en-US" altLang="zh-CN" sz="3000" b="1" dirty="0">
                <a:solidFill>
                  <a:schemeClr val="tx1"/>
                </a:solidFill>
                <a:latin typeface="楷体" panose="02010609060101010101" pitchFamily="49" charset="-122"/>
                <a:ea typeface="楷体" panose="02010609060101010101" pitchFamily="49" charset="-122"/>
              </a:rPr>
              <a:t>0.2%</a:t>
            </a:r>
            <a:r>
              <a:rPr lang="zh-CN" altLang="en-US" sz="3000" b="1" dirty="0">
                <a:solidFill>
                  <a:schemeClr val="tx1"/>
                </a:solidFill>
                <a:latin typeface="楷体" panose="02010609060101010101" pitchFamily="49" charset="-122"/>
                <a:ea typeface="楷体" panose="02010609060101010101" pitchFamily="49" charset="-122"/>
              </a:rPr>
              <a:t>，所得树脂的颗粒为乒乓球状，不疏松、粒度大小不均，“魚眼”多。</a:t>
            </a:r>
          </a:p>
          <a:p>
            <a:pPr indent="457200">
              <a:spcBef>
                <a:spcPts val="600"/>
              </a:spcBef>
              <a:spcAft>
                <a:spcPts val="0"/>
              </a:spcAft>
              <a:buClr>
                <a:srgbClr val="002060"/>
              </a:buClr>
            </a:pPr>
            <a:r>
              <a:rPr lang="zh-CN" altLang="en-US" sz="3000" b="1" dirty="0">
                <a:solidFill>
                  <a:schemeClr val="tx1"/>
                </a:solidFill>
                <a:latin typeface="楷体" panose="02010609060101010101" pitchFamily="49" charset="-122"/>
                <a:ea typeface="楷体" panose="02010609060101010101" pitchFamily="49" charset="-122"/>
              </a:rPr>
              <a:t>用聚乙烯醇作分散剂，所得聚氯乙烯为疏松型棉花球状的多孔树脂，吸收增塑剂速度快，加工塑化性能好，“魚眼”少，热稳定性好。</a:t>
            </a:r>
          </a:p>
        </p:txBody>
      </p:sp>
    </p:spTree>
    <p:extLst>
      <p:ext uri="{BB962C8B-B14F-4D97-AF65-F5344CB8AC3E}">
        <p14:creationId xmlns:p14="http://schemas.microsoft.com/office/powerpoint/2010/main" val="24533443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2718410" cy="476671"/>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3200" dirty="0">
                <a:latin typeface="楷体" panose="02010609060101010101" pitchFamily="49" charset="-122"/>
                <a:ea typeface="楷体" panose="02010609060101010101" pitchFamily="49" charset="-122"/>
                <a:cs typeface="Arial" panose="020B0604020202020204" pitchFamily="34" charset="0"/>
              </a:rPr>
              <a:t>工业用</a:t>
            </a:r>
          </a:p>
        </p:txBody>
      </p:sp>
      <p:sp>
        <p:nvSpPr>
          <p:cNvPr id="10" name="矩形 9"/>
          <p:cNvSpPr/>
          <p:nvPr/>
        </p:nvSpPr>
        <p:spPr bwMode="auto">
          <a:xfrm flipH="1">
            <a:off x="3745592" y="1372593"/>
            <a:ext cx="4138775" cy="1008112"/>
          </a:xfrm>
          <a:prstGeom prst="rect">
            <a:avLst/>
          </a:prstGeom>
          <a:solidFill>
            <a:srgbClr val="D3A68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2800" dirty="0">
                <a:solidFill>
                  <a:srgbClr val="0000FF"/>
                </a:solidFill>
                <a:latin typeface="楷体" panose="02010609060101010101" pitchFamily="49" charset="-122"/>
                <a:ea typeface="楷体" panose="02010609060101010101" pitchFamily="49" charset="-122"/>
              </a:rPr>
              <a:t>纤维素类（如羟丙基甲基纤维素、甲基纤维素等）</a:t>
            </a:r>
            <a:endParaRPr lang="en-US" altLang="zh-CN" sz="2800" dirty="0">
              <a:solidFill>
                <a:srgbClr val="0000FF"/>
              </a:solidFill>
              <a:latin typeface="楷体" panose="02010609060101010101" pitchFamily="49" charset="-122"/>
              <a:ea typeface="楷体" panose="02010609060101010101" pitchFamily="49" charset="-122"/>
            </a:endParaRPr>
          </a:p>
        </p:txBody>
      </p:sp>
      <p:sp>
        <p:nvSpPr>
          <p:cNvPr id="11" name="矩形 10"/>
          <p:cNvSpPr/>
          <p:nvPr/>
        </p:nvSpPr>
        <p:spPr bwMode="auto">
          <a:xfrm flipH="1">
            <a:off x="3745595" y="4365104"/>
            <a:ext cx="4968551" cy="1008112"/>
          </a:xfrm>
          <a:prstGeom prst="rect">
            <a:avLst/>
          </a:prstGeom>
          <a:solidFill>
            <a:srgbClr val="D3A68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2800" dirty="0">
                <a:solidFill>
                  <a:srgbClr val="0000FF"/>
                </a:solidFill>
                <a:latin typeface="楷体" panose="02010609060101010101" pitchFamily="49" charset="-122"/>
                <a:ea typeface="楷体" panose="02010609060101010101" pitchFamily="49" charset="-122"/>
              </a:rPr>
              <a:t>非离子山梨糖醇如一月桂酸酯、一硬脂酸酯、三硬脂酸酯等</a:t>
            </a:r>
          </a:p>
        </p:txBody>
      </p:sp>
      <p:cxnSp>
        <p:nvCxnSpPr>
          <p:cNvPr id="12" name="直接连接符 11"/>
          <p:cNvCxnSpPr/>
          <p:nvPr/>
        </p:nvCxnSpPr>
        <p:spPr bwMode="auto">
          <a:xfrm flipH="1">
            <a:off x="2611488" y="3498305"/>
            <a:ext cx="569912" cy="0"/>
          </a:xfrm>
          <a:prstGeom prst="line">
            <a:avLst/>
          </a:prstGeom>
          <a:ln w="28575">
            <a:solidFill>
              <a:srgbClr val="46B8EA"/>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bwMode="auto">
          <a:xfrm>
            <a:off x="3181400" y="1889947"/>
            <a:ext cx="20798" cy="2979213"/>
          </a:xfrm>
          <a:prstGeom prst="line">
            <a:avLst/>
          </a:prstGeom>
          <a:ln w="28575">
            <a:solidFill>
              <a:srgbClr val="46B8EA"/>
            </a:solidFill>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bwMode="auto">
          <a:xfrm>
            <a:off x="3205593" y="4869160"/>
            <a:ext cx="540000" cy="0"/>
          </a:xfrm>
          <a:prstGeom prst="straightConnector1">
            <a:avLst/>
          </a:prstGeom>
          <a:ln w="28575">
            <a:solidFill>
              <a:srgbClr val="46B8EA"/>
            </a:solidFill>
            <a:tailEnd type="non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bwMode="auto">
          <a:xfrm>
            <a:off x="3181400" y="1889947"/>
            <a:ext cx="540000" cy="0"/>
          </a:xfrm>
          <a:prstGeom prst="straightConnector1">
            <a:avLst/>
          </a:prstGeom>
          <a:ln w="28575">
            <a:solidFill>
              <a:srgbClr val="46B8EA"/>
            </a:solidFill>
            <a:tailEnd type="non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bwMode="auto">
          <a:xfrm flipH="1">
            <a:off x="467543" y="3088940"/>
            <a:ext cx="2123147" cy="817141"/>
          </a:xfrm>
          <a:prstGeom prst="rect">
            <a:avLst/>
          </a:prstGeom>
          <a:solidFill>
            <a:srgbClr val="46B8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dirty="0">
                <a:latin typeface="楷体" panose="02010609060101010101" pitchFamily="49" charset="-122"/>
                <a:ea typeface="楷体" panose="02010609060101010101" pitchFamily="49" charset="-122"/>
                <a:cs typeface="Arial" panose="020B0604020202020204" pitchFamily="34" charset="0"/>
              </a:rPr>
              <a:t>工业上采用</a:t>
            </a:r>
          </a:p>
        </p:txBody>
      </p:sp>
      <p:sp>
        <p:nvSpPr>
          <p:cNvPr id="17" name="矩形 16"/>
          <p:cNvSpPr/>
          <p:nvPr/>
        </p:nvSpPr>
        <p:spPr bwMode="auto">
          <a:xfrm flipH="1">
            <a:off x="3745594" y="2921179"/>
            <a:ext cx="4138773" cy="1008112"/>
          </a:xfrm>
          <a:prstGeom prst="rect">
            <a:avLst/>
          </a:prstGeom>
          <a:solidFill>
            <a:srgbClr val="D3A68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2800" dirty="0">
                <a:solidFill>
                  <a:srgbClr val="0000FF"/>
                </a:solidFill>
                <a:latin typeface="楷体" panose="02010609060101010101" pitchFamily="49" charset="-122"/>
                <a:ea typeface="楷体" panose="02010609060101010101" pitchFamily="49" charset="-122"/>
              </a:rPr>
              <a:t>醇解度</a:t>
            </a:r>
            <a:r>
              <a:rPr lang="en-US" altLang="zh-CN" sz="2800" dirty="0">
                <a:solidFill>
                  <a:srgbClr val="0000FF"/>
                </a:solidFill>
                <a:latin typeface="楷体" panose="02010609060101010101" pitchFamily="49" charset="-122"/>
                <a:ea typeface="楷体" panose="02010609060101010101" pitchFamily="49" charset="-122"/>
              </a:rPr>
              <a:t>75</a:t>
            </a:r>
            <a:r>
              <a:rPr lang="zh-CN" altLang="en-US" sz="2800" dirty="0">
                <a:solidFill>
                  <a:srgbClr val="0000FF"/>
                </a:solidFill>
                <a:latin typeface="楷体" panose="02010609060101010101" pitchFamily="49" charset="-122"/>
                <a:ea typeface="楷体" panose="02010609060101010101" pitchFamily="49" charset="-122"/>
              </a:rPr>
              <a:t>～</a:t>
            </a:r>
            <a:r>
              <a:rPr lang="en-US" altLang="zh-CN" sz="2800" dirty="0">
                <a:solidFill>
                  <a:srgbClr val="0000FF"/>
                </a:solidFill>
                <a:latin typeface="楷体" panose="02010609060101010101" pitchFamily="49" charset="-122"/>
                <a:ea typeface="楷体" panose="02010609060101010101" pitchFamily="49" charset="-122"/>
              </a:rPr>
              <a:t>90%</a:t>
            </a:r>
            <a:r>
              <a:rPr lang="zh-CN" altLang="en-US" sz="2800" dirty="0">
                <a:solidFill>
                  <a:srgbClr val="0000FF"/>
                </a:solidFill>
                <a:latin typeface="楷体" panose="02010609060101010101" pitchFamily="49" charset="-122"/>
                <a:ea typeface="楷体" panose="02010609060101010101" pitchFamily="49" charset="-122"/>
              </a:rPr>
              <a:t>的</a:t>
            </a:r>
            <a:r>
              <a:rPr lang="en-US" altLang="zh-CN" sz="2800" dirty="0">
                <a:solidFill>
                  <a:srgbClr val="0000FF"/>
                </a:solidFill>
                <a:latin typeface="楷体" panose="02010609060101010101" pitchFamily="49" charset="-122"/>
                <a:ea typeface="楷体" panose="02010609060101010101" pitchFamily="49" charset="-122"/>
              </a:rPr>
              <a:t>PVA</a:t>
            </a:r>
            <a:endParaRPr lang="zh-CN" altLang="en-US" sz="2800" dirty="0">
              <a:solidFill>
                <a:srgbClr val="0000FF"/>
              </a:solidFill>
              <a:latin typeface="楷体" panose="02010609060101010101" pitchFamily="49" charset="-122"/>
              <a:ea typeface="楷体" panose="02010609060101010101" pitchFamily="49" charset="-122"/>
            </a:endParaRPr>
          </a:p>
        </p:txBody>
      </p:sp>
      <p:sp>
        <p:nvSpPr>
          <p:cNvPr id="5" name="右大括号 4"/>
          <p:cNvSpPr/>
          <p:nvPr/>
        </p:nvSpPr>
        <p:spPr>
          <a:xfrm>
            <a:off x="7884367" y="1772816"/>
            <a:ext cx="288033" cy="1800200"/>
          </a:xfrm>
          <a:prstGeom prst="rightBrace">
            <a:avLst>
              <a:gd name="adj1" fmla="val 59938"/>
              <a:gd name="adj2" fmla="val 50000"/>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6" name="矩形 5"/>
          <p:cNvSpPr/>
          <p:nvPr/>
        </p:nvSpPr>
        <p:spPr>
          <a:xfrm>
            <a:off x="8316416" y="1745853"/>
            <a:ext cx="569082" cy="1815882"/>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r>
              <a:rPr lang="zh-CN" altLang="en-US" sz="2800" dirty="0">
                <a:solidFill>
                  <a:schemeClr val="bg1"/>
                </a:solidFill>
              </a:rPr>
              <a:t>主</a:t>
            </a:r>
          </a:p>
          <a:p>
            <a:r>
              <a:rPr lang="zh-CN" altLang="en-US" sz="2800" dirty="0">
                <a:solidFill>
                  <a:schemeClr val="bg1"/>
                </a:solidFill>
              </a:rPr>
              <a:t>分</a:t>
            </a:r>
          </a:p>
          <a:p>
            <a:r>
              <a:rPr lang="zh-CN" altLang="en-US" sz="2800" dirty="0">
                <a:solidFill>
                  <a:schemeClr val="bg1"/>
                </a:solidFill>
              </a:rPr>
              <a:t>散</a:t>
            </a:r>
          </a:p>
          <a:p>
            <a:r>
              <a:rPr lang="zh-CN" altLang="en-US" sz="2800" dirty="0">
                <a:solidFill>
                  <a:schemeClr val="bg1"/>
                </a:solidFill>
              </a:rPr>
              <a:t>剂</a:t>
            </a:r>
          </a:p>
        </p:txBody>
      </p:sp>
      <p:sp>
        <p:nvSpPr>
          <p:cNvPr id="7" name="圆角矩形标注 6"/>
          <p:cNvSpPr/>
          <p:nvPr/>
        </p:nvSpPr>
        <p:spPr>
          <a:xfrm>
            <a:off x="3580876" y="5809029"/>
            <a:ext cx="3148587" cy="788323"/>
          </a:xfrm>
          <a:prstGeom prst="wedgeRoundRectCallout">
            <a:avLst>
              <a:gd name="adj1" fmla="val -19671"/>
              <a:gd name="adj2" fmla="val -107623"/>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800" dirty="0"/>
              <a:t> 助分散剂</a:t>
            </a:r>
          </a:p>
        </p:txBody>
      </p:sp>
    </p:spTree>
    <p:extLst>
      <p:ext uri="{BB962C8B-B14F-4D97-AF65-F5344CB8AC3E}">
        <p14:creationId xmlns:p14="http://schemas.microsoft.com/office/powerpoint/2010/main" val="31285551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9" name="对角圆角矩形 8"/>
          <p:cNvSpPr/>
          <p:nvPr/>
        </p:nvSpPr>
        <p:spPr>
          <a:xfrm>
            <a:off x="683568" y="476672"/>
            <a:ext cx="8064896" cy="604867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水</a:t>
            </a:r>
            <a:endParaRPr lang="en-US" altLang="zh-CN" sz="2800" b="1"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r>
              <a:rPr lang="zh-CN" altLang="en-US" sz="2800" b="1" dirty="0">
                <a:solidFill>
                  <a:schemeClr val="tx1"/>
                </a:solidFill>
                <a:latin typeface="楷体" panose="02010609060101010101" pitchFamily="49" charset="-122"/>
                <a:ea typeface="楷体" panose="02010609060101010101" pitchFamily="49" charset="-122"/>
              </a:rPr>
              <a:t>氯乙烯悬浮聚合用水应是去离子水，水中的氯离子、铁和氧等的含量要严格控制</a:t>
            </a:r>
            <a:endParaRPr lang="en-US" altLang="zh-CN" sz="2800" b="1"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r>
              <a:rPr lang="zh-CN" altLang="en-US" sz="2800" b="1" dirty="0">
                <a:solidFill>
                  <a:srgbClr val="C00000"/>
                </a:solidFill>
                <a:latin typeface="楷体" panose="02010609060101010101" pitchFamily="49" charset="-122"/>
                <a:ea typeface="楷体" panose="02010609060101010101" pitchFamily="49" charset="-122"/>
              </a:rPr>
              <a:t>氯离子</a:t>
            </a:r>
            <a:r>
              <a:rPr lang="zh-CN" altLang="en-US" sz="2800" b="1" dirty="0">
                <a:solidFill>
                  <a:schemeClr val="tx1"/>
                </a:solidFill>
                <a:latin typeface="楷体" panose="02010609060101010101" pitchFamily="49" charset="-122"/>
                <a:ea typeface="楷体" panose="02010609060101010101" pitchFamily="49" charset="-122"/>
              </a:rPr>
              <a:t>造成树脂颗粒不均，“魚眼”增多</a:t>
            </a:r>
            <a:endParaRPr lang="en-US" altLang="zh-CN" sz="2800" b="1"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r>
              <a:rPr lang="zh-CN" altLang="en-US" sz="2800" b="1" dirty="0">
                <a:solidFill>
                  <a:srgbClr val="C00000"/>
                </a:solidFill>
                <a:latin typeface="楷体" panose="02010609060101010101" pitchFamily="49" charset="-122"/>
                <a:ea typeface="楷体" panose="02010609060101010101" pitchFamily="49" charset="-122"/>
              </a:rPr>
              <a:t>铁离子</a:t>
            </a:r>
            <a:r>
              <a:rPr lang="zh-CN" altLang="en-US" sz="2800" b="1" dirty="0">
                <a:solidFill>
                  <a:schemeClr val="tx1"/>
                </a:solidFill>
                <a:latin typeface="楷体" panose="02010609060101010101" pitchFamily="49" charset="-122"/>
                <a:ea typeface="楷体" panose="02010609060101010101" pitchFamily="49" charset="-122"/>
              </a:rPr>
              <a:t>降低树脂的热稳定性，并能终止反应</a:t>
            </a:r>
            <a:endParaRPr lang="en-US" altLang="zh-CN" sz="2800" b="1"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r>
              <a:rPr lang="zh-CN" altLang="en-US" sz="2800" b="1" dirty="0">
                <a:solidFill>
                  <a:schemeClr val="tx1"/>
                </a:solidFill>
                <a:latin typeface="楷体" panose="02010609060101010101" pitchFamily="49" charset="-122"/>
                <a:ea typeface="楷体" panose="02010609060101010101" pitchFamily="49" charset="-122"/>
              </a:rPr>
              <a:t>水的用量与树脂内部结构有关</a:t>
            </a:r>
            <a:endParaRPr lang="en-US" altLang="zh-CN" sz="2800" b="1"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00FF"/>
              </a:buClr>
              <a:buFont typeface="Wingdings" panose="05000000000000000000" pitchFamily="2" charset="2"/>
              <a:buChar char="Ø"/>
            </a:pPr>
            <a:r>
              <a:rPr lang="zh-CN" altLang="en-US" sz="2800" b="1" dirty="0">
                <a:solidFill>
                  <a:schemeClr val="tx1"/>
                </a:solidFill>
                <a:latin typeface="楷体" panose="02010609060101010101" pitchFamily="49" charset="-122"/>
                <a:ea typeface="楷体" panose="02010609060101010101" pitchFamily="49" charset="-122"/>
              </a:rPr>
              <a:t>紧密型树脂（作明胶为分散剂）的生产，单体与水的质量比为</a:t>
            </a:r>
            <a:r>
              <a:rPr lang="en-US" altLang="zh-CN" sz="2800" b="1" dirty="0">
                <a:solidFill>
                  <a:schemeClr val="tx1"/>
                </a:solidFill>
                <a:latin typeface="楷体" panose="02010609060101010101" pitchFamily="49" charset="-122"/>
                <a:ea typeface="楷体" panose="02010609060101010101" pitchFamily="49" charset="-122"/>
              </a:rPr>
              <a:t>1∶1.1</a:t>
            </a:r>
            <a:r>
              <a:rPr lang="zh-CN" altLang="en-US" sz="2800" b="1" dirty="0">
                <a:solidFill>
                  <a:schemeClr val="tx1"/>
                </a:solidFill>
                <a:latin typeface="楷体" panose="02010609060101010101" pitchFamily="49" charset="-122"/>
                <a:ea typeface="楷体" panose="02010609060101010101" pitchFamily="49" charset="-122"/>
              </a:rPr>
              <a:t>～</a:t>
            </a:r>
            <a:r>
              <a:rPr lang="en-US" altLang="zh-CN" sz="2800" b="1" dirty="0">
                <a:solidFill>
                  <a:schemeClr val="tx1"/>
                </a:solidFill>
                <a:latin typeface="楷体" panose="02010609060101010101" pitchFamily="49" charset="-122"/>
                <a:ea typeface="楷体" panose="02010609060101010101" pitchFamily="49" charset="-122"/>
              </a:rPr>
              <a:t>1∶1.3</a:t>
            </a:r>
            <a:r>
              <a:rPr lang="zh-CN" altLang="en-US" sz="2800" b="1" dirty="0">
                <a:solidFill>
                  <a:schemeClr val="tx1"/>
                </a:solidFill>
                <a:latin typeface="楷体" panose="02010609060101010101" pitchFamily="49" charset="-122"/>
                <a:ea typeface="楷体" panose="02010609060101010101" pitchFamily="49" charset="-122"/>
              </a:rPr>
              <a:t>；</a:t>
            </a:r>
          </a:p>
          <a:p>
            <a:pPr marL="457200" indent="-457200">
              <a:spcBef>
                <a:spcPts val="600"/>
              </a:spcBef>
              <a:buClr>
                <a:srgbClr val="0000FF"/>
              </a:buClr>
              <a:buFont typeface="Wingdings" panose="05000000000000000000" pitchFamily="2" charset="2"/>
              <a:buChar char="Ø"/>
            </a:pPr>
            <a:r>
              <a:rPr lang="zh-CN" altLang="en-US" sz="2800" b="1" dirty="0">
                <a:solidFill>
                  <a:schemeClr val="tx1"/>
                </a:solidFill>
                <a:latin typeface="楷体" panose="02010609060101010101" pitchFamily="49" charset="-122"/>
                <a:ea typeface="楷体" panose="02010609060101010101" pitchFamily="49" charset="-122"/>
              </a:rPr>
              <a:t>疏松型树脂（以聚乙烯醇为分散剂）的生产，单体与水的质量比为</a:t>
            </a:r>
            <a:r>
              <a:rPr lang="en-US" altLang="zh-CN" sz="2800" b="1" dirty="0">
                <a:solidFill>
                  <a:schemeClr val="tx1"/>
                </a:solidFill>
                <a:latin typeface="楷体" panose="02010609060101010101" pitchFamily="49" charset="-122"/>
                <a:ea typeface="楷体" panose="02010609060101010101" pitchFamily="49" charset="-122"/>
              </a:rPr>
              <a:t>1∶1.4</a:t>
            </a:r>
            <a:r>
              <a:rPr lang="zh-CN" altLang="en-US" sz="2800" b="1" dirty="0">
                <a:solidFill>
                  <a:schemeClr val="tx1"/>
                </a:solidFill>
                <a:latin typeface="楷体" panose="02010609060101010101" pitchFamily="49" charset="-122"/>
                <a:ea typeface="楷体" panose="02010609060101010101" pitchFamily="49" charset="-122"/>
              </a:rPr>
              <a:t>～</a:t>
            </a:r>
            <a:r>
              <a:rPr lang="en-US" altLang="zh-CN" sz="2800" b="1" dirty="0">
                <a:solidFill>
                  <a:schemeClr val="tx1"/>
                </a:solidFill>
                <a:latin typeface="楷体" panose="02010609060101010101" pitchFamily="49" charset="-122"/>
                <a:ea typeface="楷体" panose="02010609060101010101" pitchFamily="49" charset="-122"/>
              </a:rPr>
              <a:t>1∶2.0</a:t>
            </a:r>
            <a:r>
              <a:rPr lang="zh-CN" altLang="en-US" sz="2800" b="1" dirty="0">
                <a:solidFill>
                  <a:schemeClr val="tx1"/>
                </a:solidFill>
                <a:latin typeface="楷体" panose="02010609060101010101" pitchFamily="49" charset="-122"/>
                <a:ea typeface="楷体" panose="02010609060101010101" pitchFamily="49" charset="-122"/>
              </a:rPr>
              <a:t>。</a:t>
            </a:r>
          </a:p>
        </p:txBody>
      </p:sp>
      <p:sp>
        <p:nvSpPr>
          <p:cNvPr id="2" name="圆角矩形标注 1"/>
          <p:cNvSpPr/>
          <p:nvPr/>
        </p:nvSpPr>
        <p:spPr>
          <a:xfrm>
            <a:off x="1547664" y="5661248"/>
            <a:ext cx="6048672" cy="864096"/>
          </a:xfrm>
          <a:prstGeom prst="wedgeRoundRectCallout">
            <a:avLst>
              <a:gd name="adj1" fmla="val -22154"/>
              <a:gd name="adj2" fmla="val -69006"/>
              <a:gd name="adj3" fmla="val 16667"/>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zh-CN" altLang="en-US" sz="2800" dirty="0">
                <a:latin typeface="楷体" panose="02010609060101010101" pitchFamily="49" charset="-122"/>
                <a:ea typeface="楷体" panose="02010609060101010101" pitchFamily="49" charset="-122"/>
              </a:rPr>
              <a:t>粒子多孔，吸收水分多，使体系黏度增大，搅拌和散热困难</a:t>
            </a:r>
          </a:p>
        </p:txBody>
      </p:sp>
    </p:spTree>
    <p:extLst>
      <p:ext uri="{BB962C8B-B14F-4D97-AF65-F5344CB8AC3E}">
        <p14:creationId xmlns:p14="http://schemas.microsoft.com/office/powerpoint/2010/main" val="30468836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9" name="对角圆角矩形 8"/>
          <p:cNvSpPr/>
          <p:nvPr/>
        </p:nvSpPr>
        <p:spPr>
          <a:xfrm>
            <a:off x="683568" y="476672"/>
            <a:ext cx="8064896" cy="604867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en-US" altLang="zh-CN" sz="3200" b="1" dirty="0">
                <a:solidFill>
                  <a:schemeClr val="tx1"/>
                </a:solidFill>
                <a:latin typeface="楷体" panose="02010609060101010101" pitchFamily="49" charset="-122"/>
                <a:ea typeface="楷体" panose="02010609060101010101" pitchFamily="49" charset="-122"/>
              </a:rPr>
              <a:t>pH</a:t>
            </a:r>
            <a:r>
              <a:rPr lang="zh-CN" altLang="en-US" sz="3200" b="1" dirty="0">
                <a:solidFill>
                  <a:schemeClr val="tx1"/>
                </a:solidFill>
                <a:latin typeface="楷体" panose="02010609060101010101" pitchFamily="49" charset="-122"/>
                <a:ea typeface="楷体" panose="02010609060101010101" pitchFamily="49" charset="-122"/>
              </a:rPr>
              <a:t>调节剂</a:t>
            </a:r>
            <a:endParaRPr lang="en-US" altLang="zh-CN" sz="3200" b="1" dirty="0">
              <a:solidFill>
                <a:schemeClr val="tx1"/>
              </a:solidFill>
              <a:latin typeface="楷体" panose="02010609060101010101" pitchFamily="49" charset="-122"/>
              <a:ea typeface="楷体" panose="02010609060101010101" pitchFamily="49" charset="-122"/>
            </a:endParaRPr>
          </a:p>
          <a:p>
            <a:pPr indent="457200">
              <a:spcBef>
                <a:spcPts val="1800"/>
              </a:spcBef>
              <a:buClr>
                <a:srgbClr val="002060"/>
              </a:buClr>
            </a:pPr>
            <a:r>
              <a:rPr lang="zh-CN" altLang="en-US" sz="3200" b="1" dirty="0">
                <a:solidFill>
                  <a:schemeClr val="tx1"/>
                </a:solidFill>
                <a:latin typeface="楷体" panose="02010609060101010101" pitchFamily="49" charset="-122"/>
                <a:ea typeface="楷体" panose="02010609060101010101" pitchFamily="49" charset="-122"/>
              </a:rPr>
              <a:t>氯乙烯悬浮聚合的</a:t>
            </a:r>
            <a:r>
              <a:rPr lang="en-US" altLang="zh-CN" sz="3200" b="1" dirty="0">
                <a:solidFill>
                  <a:schemeClr val="tx1"/>
                </a:solidFill>
                <a:latin typeface="楷体" panose="02010609060101010101" pitchFamily="49" charset="-122"/>
                <a:ea typeface="楷体" panose="02010609060101010101" pitchFamily="49" charset="-122"/>
              </a:rPr>
              <a:t>pH</a:t>
            </a:r>
            <a:r>
              <a:rPr lang="zh-CN" altLang="en-US" sz="3200" b="1" dirty="0">
                <a:solidFill>
                  <a:schemeClr val="tx1"/>
                </a:solidFill>
                <a:latin typeface="楷体" panose="02010609060101010101" pitchFamily="49" charset="-122"/>
                <a:ea typeface="楷体" panose="02010609060101010101" pitchFamily="49" charset="-122"/>
              </a:rPr>
              <a:t>值控制在</a:t>
            </a:r>
            <a:r>
              <a:rPr lang="en-US" altLang="zh-CN" sz="3200" b="1" dirty="0">
                <a:solidFill>
                  <a:schemeClr val="tx1"/>
                </a:solidFill>
                <a:latin typeface="楷体" panose="02010609060101010101" pitchFamily="49" charset="-122"/>
                <a:ea typeface="楷体" panose="02010609060101010101" pitchFamily="49" charset="-122"/>
              </a:rPr>
              <a:t>7</a:t>
            </a:r>
            <a:r>
              <a:rPr lang="zh-CN" altLang="en-US" sz="3200" b="1" dirty="0">
                <a:solidFill>
                  <a:schemeClr val="tx1"/>
                </a:solidFill>
                <a:latin typeface="楷体" panose="02010609060101010101" pitchFamily="49" charset="-122"/>
                <a:ea typeface="楷体" panose="02010609060101010101" pitchFamily="49" charset="-122"/>
              </a:rPr>
              <a:t>～</a:t>
            </a:r>
            <a:r>
              <a:rPr lang="en-US" altLang="zh-CN" sz="3200" b="1" dirty="0">
                <a:solidFill>
                  <a:schemeClr val="tx1"/>
                </a:solidFill>
                <a:latin typeface="楷体" panose="02010609060101010101" pitchFamily="49" charset="-122"/>
                <a:ea typeface="楷体" panose="02010609060101010101" pitchFamily="49" charset="-122"/>
              </a:rPr>
              <a:t>8</a:t>
            </a:r>
            <a:r>
              <a:rPr lang="zh-CN" altLang="en-US" sz="3200" b="1" dirty="0">
                <a:solidFill>
                  <a:schemeClr val="tx1"/>
                </a:solidFill>
                <a:latin typeface="楷体" panose="02010609060101010101" pitchFamily="49" charset="-122"/>
                <a:ea typeface="楷体" panose="02010609060101010101" pitchFamily="49" charset="-122"/>
              </a:rPr>
              <a:t>，即在</a:t>
            </a:r>
            <a:r>
              <a:rPr lang="zh-CN" altLang="en-US" sz="3200" b="1" dirty="0">
                <a:solidFill>
                  <a:srgbClr val="0000FF"/>
                </a:solidFill>
                <a:latin typeface="楷体" panose="02010609060101010101" pitchFamily="49" charset="-122"/>
                <a:ea typeface="楷体" panose="02010609060101010101" pitchFamily="49" charset="-122"/>
              </a:rPr>
              <a:t>偏碱性</a:t>
            </a:r>
            <a:r>
              <a:rPr lang="zh-CN" altLang="en-US" sz="3200" b="1" dirty="0">
                <a:solidFill>
                  <a:schemeClr val="tx1"/>
                </a:solidFill>
                <a:latin typeface="楷体" panose="02010609060101010101" pitchFamily="49" charset="-122"/>
                <a:ea typeface="楷体" panose="02010609060101010101" pitchFamily="49" charset="-122"/>
              </a:rPr>
              <a:t>的条件下进行聚合。</a:t>
            </a:r>
            <a:endParaRPr lang="en-US" altLang="zh-CN" sz="3200" b="1" dirty="0">
              <a:solidFill>
                <a:schemeClr val="tx1"/>
              </a:solidFill>
              <a:latin typeface="楷体" panose="02010609060101010101" pitchFamily="49" charset="-122"/>
              <a:ea typeface="楷体" panose="02010609060101010101" pitchFamily="49" charset="-122"/>
            </a:endParaRPr>
          </a:p>
          <a:p>
            <a:pPr indent="457200">
              <a:spcBef>
                <a:spcPts val="1800"/>
              </a:spcBef>
              <a:buClr>
                <a:srgbClr val="002060"/>
              </a:buClr>
            </a:pPr>
            <a:r>
              <a:rPr lang="zh-CN" altLang="en-US" sz="3200" b="1" dirty="0">
                <a:solidFill>
                  <a:schemeClr val="tx1"/>
                </a:solidFill>
                <a:latin typeface="楷体" panose="02010609060101010101" pitchFamily="49" charset="-122"/>
                <a:ea typeface="楷体" panose="02010609060101010101" pitchFamily="49" charset="-122"/>
              </a:rPr>
              <a:t>目的：确保引发剂良好的分解速率，</a:t>
            </a:r>
            <a:r>
              <a:rPr lang="zh-CN" altLang="en-US" sz="3200" b="1" dirty="0">
                <a:solidFill>
                  <a:srgbClr val="0000FF"/>
                </a:solidFill>
                <a:latin typeface="楷体" panose="02010609060101010101" pitchFamily="49" charset="-122"/>
                <a:ea typeface="楷体" panose="02010609060101010101" pitchFamily="49" charset="-122"/>
              </a:rPr>
              <a:t>分散剂的稳定性</a:t>
            </a:r>
            <a:r>
              <a:rPr lang="zh-CN" altLang="en-US" sz="3200" b="1" dirty="0">
                <a:solidFill>
                  <a:schemeClr val="tx1"/>
                </a:solidFill>
                <a:latin typeface="楷体" panose="02010609060101010101" pitchFamily="49" charset="-122"/>
                <a:ea typeface="楷体" panose="02010609060101010101" pitchFamily="49" charset="-122"/>
              </a:rPr>
              <a:t>，防止因产物裂解时产生的</a:t>
            </a:r>
            <a:r>
              <a:rPr lang="en-US" altLang="zh-CN" sz="3200" b="1" dirty="0" err="1">
                <a:solidFill>
                  <a:schemeClr val="tx1"/>
                </a:solidFill>
                <a:latin typeface="楷体" panose="02010609060101010101" pitchFamily="49" charset="-122"/>
                <a:ea typeface="楷体" panose="02010609060101010101" pitchFamily="49" charset="-122"/>
              </a:rPr>
              <a:t>HCl</a:t>
            </a:r>
            <a:r>
              <a:rPr lang="zh-CN" altLang="en-US" sz="3200" b="1" dirty="0">
                <a:solidFill>
                  <a:schemeClr val="tx1"/>
                </a:solidFill>
                <a:latin typeface="楷体" panose="02010609060101010101" pitchFamily="49" charset="-122"/>
                <a:ea typeface="楷体" panose="02010609060101010101" pitchFamily="49" charset="-122"/>
              </a:rPr>
              <a:t>，造成悬浮液的不稳定，进而造成粘釜、清釜、传热的困难，并影响产品质量。</a:t>
            </a:r>
            <a:endParaRPr lang="en-US" altLang="zh-CN" sz="3200" b="1" dirty="0">
              <a:solidFill>
                <a:schemeClr val="tx1"/>
              </a:solidFill>
              <a:latin typeface="楷体" panose="02010609060101010101" pitchFamily="49" charset="-122"/>
              <a:ea typeface="楷体" panose="02010609060101010101" pitchFamily="49" charset="-122"/>
            </a:endParaRPr>
          </a:p>
          <a:p>
            <a:pPr indent="457200">
              <a:spcBef>
                <a:spcPts val="1800"/>
              </a:spcBef>
              <a:buClr>
                <a:srgbClr val="002060"/>
              </a:buClr>
            </a:pPr>
            <a:r>
              <a:rPr lang="zh-CN" altLang="en-US" sz="3200" b="1" dirty="0">
                <a:solidFill>
                  <a:schemeClr val="tx1"/>
                </a:solidFill>
                <a:latin typeface="楷体" panose="02010609060101010101" pitchFamily="49" charset="-122"/>
                <a:ea typeface="楷体" panose="02010609060101010101" pitchFamily="49" charset="-122"/>
              </a:rPr>
              <a:t>水溶性碳酸盐、磷酸盐、醋酸钠等起缓冲作用</a:t>
            </a:r>
          </a:p>
        </p:txBody>
      </p:sp>
    </p:spTree>
    <p:extLst>
      <p:ext uri="{BB962C8B-B14F-4D97-AF65-F5344CB8AC3E}">
        <p14:creationId xmlns:p14="http://schemas.microsoft.com/office/powerpoint/2010/main" val="5714505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9" name="对角圆角矩形 8"/>
          <p:cNvSpPr/>
          <p:nvPr/>
        </p:nvSpPr>
        <p:spPr>
          <a:xfrm>
            <a:off x="683568" y="476672"/>
            <a:ext cx="8064896" cy="604867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防止粘釜剂</a:t>
            </a:r>
            <a:endParaRPr lang="en-US" altLang="zh-CN" sz="2800" b="1"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r>
              <a:rPr lang="zh-CN" altLang="en-US" sz="2800" b="1" dirty="0">
                <a:solidFill>
                  <a:schemeClr val="tx1"/>
                </a:solidFill>
                <a:latin typeface="楷体" panose="02010609060101010101" pitchFamily="49" charset="-122"/>
                <a:ea typeface="楷体" panose="02010609060101010101" pitchFamily="49" charset="-122"/>
              </a:rPr>
              <a:t>在氯乙烯的悬浮聚合中，存在着粘釜现象，它不但影响聚合的传热，也影响产品的质量。另外，人工清釜劳动强度大，条件恶劣，影响工人健康。</a:t>
            </a:r>
            <a:endParaRPr lang="en-US" altLang="zh-CN" sz="2800" b="1"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00FF"/>
              </a:buClr>
              <a:buFont typeface="Wingdings" panose="05000000000000000000" pitchFamily="2" charset="2"/>
              <a:buChar char="Ø"/>
            </a:pPr>
            <a:r>
              <a:rPr lang="zh-CN" altLang="en-US" sz="2800" b="1" dirty="0">
                <a:solidFill>
                  <a:schemeClr val="tx1"/>
                </a:solidFill>
                <a:latin typeface="楷体" panose="02010609060101010101" pitchFamily="49" charset="-122"/>
                <a:ea typeface="楷体" panose="02010609060101010101" pitchFamily="49" charset="-122"/>
              </a:rPr>
              <a:t>物理因素</a:t>
            </a:r>
            <a:endParaRPr lang="en-US" altLang="zh-CN" sz="2800" b="1" dirty="0">
              <a:solidFill>
                <a:schemeClr val="tx1"/>
              </a:solidFill>
              <a:latin typeface="楷体" panose="02010609060101010101" pitchFamily="49" charset="-122"/>
              <a:ea typeface="楷体" panose="02010609060101010101" pitchFamily="49" charset="-122"/>
            </a:endParaRPr>
          </a:p>
          <a:p>
            <a:pPr>
              <a:spcBef>
                <a:spcPts val="600"/>
              </a:spcBef>
              <a:buClr>
                <a:srgbClr val="0000FF"/>
              </a:buClr>
            </a:pPr>
            <a:r>
              <a:rPr lang="zh-CN" altLang="en-US" sz="2800" b="1" dirty="0">
                <a:solidFill>
                  <a:schemeClr val="tx1"/>
                </a:solidFill>
                <a:latin typeface="楷体" panose="02010609060101010101" pitchFamily="49" charset="-122"/>
                <a:ea typeface="楷体" panose="02010609060101010101" pitchFamily="49" charset="-122"/>
              </a:rPr>
              <a:t>物理因素中有吸附作用，即不锈钢釜由于腐蚀或壁面机械损伤形成凹凸不平的缺陷，聚合物尤其是少量单体在水溶液中形成粘性低聚物在此沉积，与釜壁金属产生分子间力，如范德华力，从而形成物理吸附而粘在壁上。</a:t>
            </a:r>
          </a:p>
        </p:txBody>
      </p:sp>
    </p:spTree>
    <p:extLst>
      <p:ext uri="{BB962C8B-B14F-4D97-AF65-F5344CB8AC3E}">
        <p14:creationId xmlns:p14="http://schemas.microsoft.com/office/powerpoint/2010/main" val="41325230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9" name="对角圆角矩形 8"/>
          <p:cNvSpPr/>
          <p:nvPr/>
        </p:nvSpPr>
        <p:spPr>
          <a:xfrm>
            <a:off x="683568" y="476672"/>
            <a:ext cx="8064896" cy="604867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00FF"/>
              </a:buClr>
              <a:buFont typeface="Wingdings" panose="05000000000000000000" pitchFamily="2" charset="2"/>
              <a:buChar char="Ø"/>
            </a:pPr>
            <a:r>
              <a:rPr lang="zh-CN" altLang="en-US" sz="2800" b="1" dirty="0">
                <a:solidFill>
                  <a:schemeClr val="tx1"/>
                </a:solidFill>
                <a:latin typeface="楷体" panose="02010609060101010101" pitchFamily="49" charset="-122"/>
                <a:ea typeface="楷体" panose="02010609060101010101" pitchFamily="49" charset="-122"/>
              </a:rPr>
              <a:t>化学因素</a:t>
            </a:r>
            <a:endParaRPr lang="en-US" altLang="zh-CN" sz="2800" b="1" dirty="0">
              <a:solidFill>
                <a:schemeClr val="tx1"/>
              </a:solidFill>
              <a:latin typeface="楷体" panose="02010609060101010101" pitchFamily="49" charset="-122"/>
              <a:ea typeface="楷体" panose="02010609060101010101" pitchFamily="49" charset="-122"/>
            </a:endParaRPr>
          </a:p>
          <a:p>
            <a:pPr>
              <a:spcBef>
                <a:spcPts val="600"/>
              </a:spcBef>
              <a:buClr>
                <a:srgbClr val="0000FF"/>
              </a:buClr>
            </a:pPr>
            <a:r>
              <a:rPr lang="zh-CN" altLang="en-US" sz="2800" b="1" dirty="0">
                <a:solidFill>
                  <a:schemeClr val="tx1"/>
                </a:solidFill>
                <a:latin typeface="楷体" panose="02010609060101010101" pitchFamily="49" charset="-122"/>
                <a:ea typeface="楷体" panose="02010609060101010101" pitchFamily="49" charset="-122"/>
              </a:rPr>
              <a:t>单体与釜壁表面产生接枝聚合物</a:t>
            </a:r>
            <a:endParaRPr lang="en-US" altLang="zh-CN" sz="2800" b="1" dirty="0">
              <a:solidFill>
                <a:schemeClr val="tx1"/>
              </a:solidFill>
              <a:latin typeface="楷体" panose="02010609060101010101" pitchFamily="49" charset="-122"/>
              <a:ea typeface="楷体" panose="02010609060101010101" pitchFamily="49" charset="-122"/>
            </a:endParaRPr>
          </a:p>
          <a:p>
            <a:pPr>
              <a:spcBef>
                <a:spcPts val="600"/>
              </a:spcBef>
              <a:buClr>
                <a:srgbClr val="0000FF"/>
              </a:buClr>
            </a:pPr>
            <a:endParaRPr lang="en-US" altLang="zh-CN" sz="2800" b="1" dirty="0">
              <a:solidFill>
                <a:schemeClr val="tx1"/>
              </a:solidFill>
              <a:latin typeface="楷体" panose="02010609060101010101" pitchFamily="49" charset="-122"/>
              <a:ea typeface="楷体" panose="02010609060101010101" pitchFamily="49" charset="-122"/>
            </a:endParaRPr>
          </a:p>
          <a:p>
            <a:pPr>
              <a:spcBef>
                <a:spcPts val="600"/>
              </a:spcBef>
              <a:buClr>
                <a:srgbClr val="0000FF"/>
              </a:buClr>
            </a:pPr>
            <a:endParaRPr lang="en-US" altLang="zh-CN" sz="2800" b="1" dirty="0">
              <a:solidFill>
                <a:schemeClr val="tx1"/>
              </a:solidFill>
              <a:latin typeface="楷体" panose="02010609060101010101" pitchFamily="49" charset="-122"/>
              <a:ea typeface="楷体" panose="02010609060101010101" pitchFamily="49" charset="-122"/>
            </a:endParaRPr>
          </a:p>
          <a:p>
            <a:pPr>
              <a:spcBef>
                <a:spcPts val="600"/>
              </a:spcBef>
              <a:buClr>
                <a:srgbClr val="0000FF"/>
              </a:buClr>
            </a:pPr>
            <a:endParaRPr lang="en-US" altLang="zh-CN" sz="2800" b="1" dirty="0">
              <a:solidFill>
                <a:schemeClr val="tx1"/>
              </a:solidFill>
              <a:latin typeface="楷体" panose="02010609060101010101" pitchFamily="49" charset="-122"/>
              <a:ea typeface="楷体" panose="02010609060101010101" pitchFamily="49" charset="-122"/>
            </a:endParaRPr>
          </a:p>
          <a:p>
            <a:pPr>
              <a:spcBef>
                <a:spcPts val="600"/>
              </a:spcBef>
              <a:buClr>
                <a:srgbClr val="0000FF"/>
              </a:buClr>
            </a:pPr>
            <a:endParaRPr lang="en-US" altLang="zh-CN" sz="2800" b="1" dirty="0">
              <a:solidFill>
                <a:schemeClr val="tx1"/>
              </a:solidFill>
              <a:latin typeface="楷体" panose="02010609060101010101" pitchFamily="49" charset="-122"/>
              <a:ea typeface="楷体" panose="02010609060101010101" pitchFamily="49" charset="-122"/>
            </a:endParaRPr>
          </a:p>
          <a:p>
            <a:pPr>
              <a:spcBef>
                <a:spcPts val="600"/>
              </a:spcBef>
              <a:buClr>
                <a:srgbClr val="0000FF"/>
              </a:buClr>
            </a:pPr>
            <a:r>
              <a:rPr lang="zh-CN" altLang="en-US" sz="2800" b="1" dirty="0">
                <a:solidFill>
                  <a:schemeClr val="tx1"/>
                </a:solidFill>
                <a:latin typeface="楷体" panose="02010609060101010101" pitchFamily="49" charset="-122"/>
                <a:ea typeface="楷体" panose="02010609060101010101" pitchFamily="49" charset="-122"/>
              </a:rPr>
              <a:t>釜壁金属表面的自由电子或空穴与液相中活性低聚物结合</a:t>
            </a:r>
          </a:p>
        </p:txBody>
      </p:sp>
      <p:pic>
        <p:nvPicPr>
          <p:cNvPr id="2" name="图片 1"/>
          <p:cNvPicPr>
            <a:picLocks noChangeAspect="1"/>
          </p:cNvPicPr>
          <p:nvPr/>
        </p:nvPicPr>
        <p:blipFill>
          <a:blip r:embed="rId2"/>
          <a:stretch>
            <a:fillRect/>
          </a:stretch>
        </p:blipFill>
        <p:spPr>
          <a:xfrm>
            <a:off x="1691680" y="1772816"/>
            <a:ext cx="5860288" cy="2034716"/>
          </a:xfrm>
          <a:prstGeom prst="rect">
            <a:avLst/>
          </a:prstGeom>
        </p:spPr>
      </p:pic>
      <p:pic>
        <p:nvPicPr>
          <p:cNvPr id="3" name="图片 2"/>
          <p:cNvPicPr>
            <a:picLocks noChangeAspect="1"/>
          </p:cNvPicPr>
          <p:nvPr/>
        </p:nvPicPr>
        <p:blipFill>
          <a:blip r:embed="rId3"/>
          <a:stretch>
            <a:fillRect/>
          </a:stretch>
        </p:blipFill>
        <p:spPr>
          <a:xfrm>
            <a:off x="1475656" y="4725144"/>
            <a:ext cx="6637595" cy="1188823"/>
          </a:xfrm>
          <a:prstGeom prst="rect">
            <a:avLst/>
          </a:prstGeom>
        </p:spPr>
      </p:pic>
      <p:sp>
        <p:nvSpPr>
          <p:cNvPr id="4" name="矩形 3"/>
          <p:cNvSpPr/>
          <p:nvPr/>
        </p:nvSpPr>
        <p:spPr>
          <a:xfrm>
            <a:off x="3419872" y="5949280"/>
            <a:ext cx="3057247" cy="523220"/>
          </a:xfrm>
          <a:prstGeom prst="rect">
            <a:avLst/>
          </a:prstGeom>
        </p:spPr>
        <p:txBody>
          <a:bodyPr wrap="none">
            <a:spAutoFit/>
          </a:bodyPr>
          <a:lstStyle/>
          <a:p>
            <a:r>
              <a:rPr lang="zh-CN" altLang="en-US" sz="2800" dirty="0">
                <a:solidFill>
                  <a:srgbClr val="0000FF"/>
                </a:solidFill>
              </a:rPr>
              <a:t>聚氯乙烯主要因素</a:t>
            </a:r>
          </a:p>
        </p:txBody>
      </p:sp>
    </p:spTree>
    <p:extLst>
      <p:ext uri="{BB962C8B-B14F-4D97-AF65-F5344CB8AC3E}">
        <p14:creationId xmlns:p14="http://schemas.microsoft.com/office/powerpoint/2010/main" val="26098622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措施</a:t>
            </a:r>
          </a:p>
        </p:txBody>
      </p:sp>
      <p:sp>
        <p:nvSpPr>
          <p:cNvPr id="9" name="对角圆角矩形 8"/>
          <p:cNvSpPr/>
          <p:nvPr/>
        </p:nvSpPr>
        <p:spPr>
          <a:xfrm>
            <a:off x="683568" y="764704"/>
            <a:ext cx="8064896" cy="5904656"/>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a:spcBef>
                <a:spcPts val="600"/>
              </a:spcBef>
              <a:buClr>
                <a:srgbClr val="002060"/>
              </a:buClr>
            </a:pPr>
            <a:r>
              <a:rPr lang="zh-CN" altLang="en-US" sz="2800" b="1" dirty="0">
                <a:solidFill>
                  <a:schemeClr val="tx1"/>
                </a:solidFill>
                <a:latin typeface="楷体" panose="02010609060101010101" pitchFamily="49" charset="-122"/>
                <a:ea typeface="楷体" panose="02010609060101010101" pitchFamily="49" charset="-122"/>
              </a:rPr>
              <a:t>尽可能减少釜内壁与活性聚合物接触。</a:t>
            </a:r>
            <a:endParaRPr lang="en-US" altLang="zh-CN" sz="2800" b="1"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00FF"/>
              </a:buClr>
              <a:buFont typeface="Wingdings" panose="05000000000000000000" pitchFamily="2" charset="2"/>
              <a:buChar char="Ø"/>
            </a:pPr>
            <a:r>
              <a:rPr lang="zh-CN" altLang="en-US" sz="2800" b="1" dirty="0">
                <a:solidFill>
                  <a:schemeClr val="tx1"/>
                </a:solidFill>
                <a:latin typeface="楷体" panose="02010609060101010101" pitchFamily="49" charset="-122"/>
                <a:ea typeface="楷体" panose="02010609060101010101" pitchFamily="49" charset="-122"/>
              </a:rPr>
              <a:t>使聚合釜内壁金属钝化。</a:t>
            </a:r>
          </a:p>
          <a:p>
            <a:pPr marL="457200" indent="-457200">
              <a:spcBef>
                <a:spcPts val="600"/>
              </a:spcBef>
              <a:buClr>
                <a:srgbClr val="0000FF"/>
              </a:buClr>
              <a:buFont typeface="Wingdings" panose="05000000000000000000" pitchFamily="2" charset="2"/>
              <a:buChar char="Ø"/>
            </a:pPr>
            <a:r>
              <a:rPr lang="zh-CN" altLang="en-US" sz="2800" b="1" dirty="0">
                <a:solidFill>
                  <a:schemeClr val="tx1"/>
                </a:solidFill>
                <a:latin typeface="楷体" panose="02010609060101010101" pitchFamily="49" charset="-122"/>
                <a:ea typeface="楷体" panose="02010609060101010101" pitchFamily="49" charset="-122"/>
              </a:rPr>
              <a:t>添加水相阻聚剂，终止水相中的自由基，例如在明胶为分散剂的体系中加入醇溶黑、亚硝基</a:t>
            </a:r>
            <a:r>
              <a:rPr lang="en-US" altLang="zh-CN" sz="2800" b="1" dirty="0">
                <a:solidFill>
                  <a:schemeClr val="tx1"/>
                </a:solidFill>
                <a:latin typeface="楷体" panose="02010609060101010101" pitchFamily="49" charset="-122"/>
                <a:ea typeface="楷体" panose="02010609060101010101" pitchFamily="49" charset="-122"/>
              </a:rPr>
              <a:t>R</a:t>
            </a:r>
            <a:r>
              <a:rPr lang="zh-CN" altLang="en-US" sz="2800" b="1" dirty="0">
                <a:solidFill>
                  <a:schemeClr val="tx1"/>
                </a:solidFill>
                <a:latin typeface="楷体" panose="02010609060101010101" pitchFamily="49" charset="-122"/>
                <a:ea typeface="楷体" panose="02010609060101010101" pitchFamily="49" charset="-122"/>
              </a:rPr>
              <a:t>盐、甲基蓝或硫化钠等。</a:t>
            </a:r>
          </a:p>
          <a:p>
            <a:pPr marL="457200" indent="-457200">
              <a:spcBef>
                <a:spcPts val="600"/>
              </a:spcBef>
              <a:buClr>
                <a:srgbClr val="0000FF"/>
              </a:buClr>
              <a:buFont typeface="Wingdings" panose="05000000000000000000" pitchFamily="2" charset="2"/>
              <a:buChar char="Ø"/>
            </a:pPr>
            <a:r>
              <a:rPr lang="zh-CN" altLang="en-US" sz="2800" b="1" dirty="0">
                <a:solidFill>
                  <a:schemeClr val="tx1"/>
                </a:solidFill>
                <a:latin typeface="楷体" panose="02010609060101010101" pitchFamily="49" charset="-122"/>
                <a:ea typeface="楷体" panose="02010609060101010101" pitchFamily="49" charset="-122"/>
              </a:rPr>
              <a:t>釜内壁涂布某些极性有机化物，防止金属表面发生引发聚合或大分子活性链接触釜壁就被终让聚合而钝化。</a:t>
            </a:r>
          </a:p>
          <a:p>
            <a:pPr marL="457200" indent="-457200">
              <a:spcBef>
                <a:spcPts val="600"/>
              </a:spcBef>
              <a:buClr>
                <a:srgbClr val="0000FF"/>
              </a:buClr>
              <a:buFont typeface="Wingdings" panose="05000000000000000000" pitchFamily="2" charset="2"/>
              <a:buChar char="Ø"/>
            </a:pPr>
            <a:r>
              <a:rPr lang="zh-CN" altLang="en-US" sz="2800" b="1" dirty="0">
                <a:solidFill>
                  <a:schemeClr val="tx1"/>
                </a:solidFill>
                <a:latin typeface="楷体" panose="02010609060101010101" pitchFamily="49" charset="-122"/>
                <a:ea typeface="楷体" panose="02010609060101010101" pitchFamily="49" charset="-122"/>
              </a:rPr>
              <a:t>采用分子中有机成分较高的引发剂，如过氧化十二酰、过氧化二碳酸二</a:t>
            </a:r>
            <a:r>
              <a:rPr lang="en-US" altLang="zh-CN" sz="2800" b="1" dirty="0">
                <a:solidFill>
                  <a:schemeClr val="tx1"/>
                </a:solidFill>
                <a:latin typeface="楷体" panose="02010609060101010101" pitchFamily="49" charset="-122"/>
                <a:ea typeface="楷体" panose="02010609060101010101" pitchFamily="49" charset="-122"/>
              </a:rPr>
              <a:t>—</a:t>
            </a:r>
            <a:r>
              <a:rPr lang="zh-CN" altLang="en-US" sz="2800" b="1" dirty="0">
                <a:solidFill>
                  <a:schemeClr val="tx1"/>
                </a:solidFill>
                <a:latin typeface="楷体" panose="02010609060101010101" pitchFamily="49" charset="-122"/>
                <a:ea typeface="楷体" panose="02010609060101010101" pitchFamily="49" charset="-122"/>
              </a:rPr>
              <a:t>十六烷基酯及在釜壁上不能为铁</a:t>
            </a:r>
            <a:r>
              <a:rPr lang="en-US" altLang="zh-CN" sz="2800" b="1" dirty="0">
                <a:solidFill>
                  <a:schemeClr val="tx1"/>
                </a:solidFill>
                <a:latin typeface="楷体" panose="02010609060101010101" pitchFamily="49" charset="-122"/>
                <a:ea typeface="楷体" panose="02010609060101010101" pitchFamily="49" charset="-122"/>
              </a:rPr>
              <a:t>(Fe3+)</a:t>
            </a:r>
            <a:r>
              <a:rPr lang="zh-CN" altLang="en-US" sz="2800" b="1" dirty="0">
                <a:solidFill>
                  <a:schemeClr val="tx1"/>
                </a:solidFill>
                <a:latin typeface="楷体" panose="02010609060101010101" pitchFamily="49" charset="-122"/>
                <a:ea typeface="楷体" panose="02010609060101010101" pitchFamily="49" charset="-122"/>
              </a:rPr>
              <a:t>诱导活化分解的偶氮化合物引发剂均可减轻粘釜现象。</a:t>
            </a:r>
          </a:p>
        </p:txBody>
      </p:sp>
    </p:spTree>
    <p:extLst>
      <p:ext uri="{BB962C8B-B14F-4D97-AF65-F5344CB8AC3E}">
        <p14:creationId xmlns:p14="http://schemas.microsoft.com/office/powerpoint/2010/main" val="11589119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9" name="对角圆角矩形 8"/>
          <p:cNvSpPr/>
          <p:nvPr/>
        </p:nvSpPr>
        <p:spPr>
          <a:xfrm>
            <a:off x="683568" y="476672"/>
            <a:ext cx="8064896" cy="604867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消泡剂</a:t>
            </a:r>
            <a:endParaRPr lang="en-US" altLang="zh-CN" sz="2800" b="1"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r>
              <a:rPr lang="zh-CN" altLang="en-US" sz="2800" b="1" dirty="0">
                <a:solidFill>
                  <a:schemeClr val="tx1"/>
                </a:solidFill>
                <a:latin typeface="楷体" panose="02010609060101010101" pitchFamily="49" charset="-122"/>
                <a:ea typeface="楷体" panose="02010609060101010101" pitchFamily="49" charset="-122"/>
              </a:rPr>
              <a:t>邻苯二甲酸二丁酯、（未）饱和的</a:t>
            </a:r>
            <a:r>
              <a:rPr lang="en-US" altLang="zh-CN" sz="2800" b="1" dirty="0">
                <a:solidFill>
                  <a:schemeClr val="tx1"/>
                </a:solidFill>
                <a:latin typeface="楷体" panose="02010609060101010101" pitchFamily="49" charset="-122"/>
                <a:ea typeface="楷体" panose="02010609060101010101" pitchFamily="49" charset="-122"/>
              </a:rPr>
              <a:t>C6</a:t>
            </a:r>
            <a:r>
              <a:rPr lang="zh-CN" altLang="en-US" sz="2800" b="1" dirty="0">
                <a:solidFill>
                  <a:schemeClr val="tx1"/>
                </a:solidFill>
                <a:latin typeface="楷体" panose="02010609060101010101" pitchFamily="49" charset="-122"/>
                <a:ea typeface="楷体" panose="02010609060101010101" pitchFamily="49" charset="-122"/>
              </a:rPr>
              <a:t>～</a:t>
            </a:r>
            <a:r>
              <a:rPr lang="en-US" altLang="zh-CN" sz="2800" b="1" dirty="0">
                <a:solidFill>
                  <a:schemeClr val="tx1"/>
                </a:solidFill>
                <a:latin typeface="楷体" panose="02010609060101010101" pitchFamily="49" charset="-122"/>
                <a:ea typeface="楷体" panose="02010609060101010101" pitchFamily="49" charset="-122"/>
              </a:rPr>
              <a:t>C20</a:t>
            </a:r>
            <a:r>
              <a:rPr lang="zh-CN" altLang="en-US" sz="2800" b="1" dirty="0">
                <a:solidFill>
                  <a:schemeClr val="tx1"/>
                </a:solidFill>
                <a:latin typeface="楷体" panose="02010609060101010101" pitchFamily="49" charset="-122"/>
                <a:ea typeface="楷体" panose="02010609060101010101" pitchFamily="49" charset="-122"/>
              </a:rPr>
              <a:t>羧酸甘油酯等</a:t>
            </a:r>
            <a:endParaRPr lang="en-US" altLang="zh-CN" sz="2800" b="1"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抗鱼眼剂</a:t>
            </a:r>
            <a:endParaRPr lang="en-US" altLang="zh-CN" sz="2800" b="1"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r>
              <a:rPr lang="zh-CN" altLang="en-US" sz="2800" b="1" dirty="0">
                <a:solidFill>
                  <a:schemeClr val="tx1"/>
                </a:solidFill>
                <a:latin typeface="楷体" panose="02010609060101010101" pitchFamily="49" charset="-122"/>
                <a:ea typeface="楷体" panose="02010609060101010101" pitchFamily="49" charset="-122"/>
              </a:rPr>
              <a:t>为了减少聚氯乙烯树脂中所含结实的圆球状树脂数量，可加入抗鱼眼剂，主要是苯甲醚的叔丁基、羟基基衍生物</a:t>
            </a:r>
            <a:endParaRPr lang="en-US" altLang="zh-CN" sz="2800" b="1"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链转移剂</a:t>
            </a:r>
            <a:endParaRPr lang="en-US" altLang="zh-CN" sz="2800" b="1"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r>
              <a:rPr lang="zh-CN" altLang="en-US" sz="2800" b="1" dirty="0">
                <a:solidFill>
                  <a:schemeClr val="tx1"/>
                </a:solidFill>
                <a:latin typeface="楷体" panose="02010609060101010101" pitchFamily="49" charset="-122"/>
                <a:ea typeface="楷体" panose="02010609060101010101" pitchFamily="49" charset="-122"/>
              </a:rPr>
              <a:t>聚氯乙烯树脂平均分子量，除严格控制反应温度外，必要时添加链转移剂。特别是生产分子量较低的树脂牌号时。常用的链转移剂为硫醇、如巯基乙醇</a:t>
            </a:r>
            <a:r>
              <a:rPr lang="en-US" altLang="zh-CN" sz="2800" b="1" dirty="0">
                <a:solidFill>
                  <a:schemeClr val="tx1"/>
                </a:solidFill>
                <a:latin typeface="楷体" panose="02010609060101010101" pitchFamily="49" charset="-122"/>
                <a:ea typeface="楷体" panose="02010609060101010101" pitchFamily="49" charset="-122"/>
              </a:rPr>
              <a:t>;</a:t>
            </a:r>
            <a:endParaRPr lang="zh-CN" altLang="en-US" sz="2800" b="1" dirty="0">
              <a:solidFill>
                <a:schemeClr val="tx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7497822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56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工艺参数</a:t>
            </a: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908720"/>
            <a:ext cx="8650327" cy="2664296"/>
          </a:xfrm>
          <a:prstGeom prst="rect">
            <a:avLst/>
          </a:prstGeom>
        </p:spPr>
      </p:pic>
      <p:sp>
        <p:nvSpPr>
          <p:cNvPr id="10" name="对角圆角矩形 9"/>
          <p:cNvSpPr/>
          <p:nvPr/>
        </p:nvSpPr>
        <p:spPr>
          <a:xfrm>
            <a:off x="323528" y="3747334"/>
            <a:ext cx="4104456" cy="1656184"/>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聚合压力 </a:t>
            </a:r>
            <a:endParaRPr lang="en-US" altLang="zh-CN" sz="2800" b="1"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r>
              <a:rPr lang="zh-CN" altLang="en-US" sz="2800" b="1" dirty="0">
                <a:solidFill>
                  <a:schemeClr val="tx1"/>
                </a:solidFill>
                <a:latin typeface="楷体" panose="02010609060101010101" pitchFamily="49" charset="-122"/>
                <a:ea typeface="楷体" panose="02010609060101010101" pitchFamily="49" charset="-122"/>
              </a:rPr>
              <a:t>初始</a:t>
            </a:r>
            <a:r>
              <a:rPr lang="en-US" altLang="zh-CN" sz="2800" b="1" dirty="0">
                <a:solidFill>
                  <a:schemeClr val="tx1"/>
                </a:solidFill>
                <a:latin typeface="楷体" panose="02010609060101010101" pitchFamily="49" charset="-122"/>
                <a:ea typeface="楷体" panose="02010609060101010101" pitchFamily="49" charset="-122"/>
              </a:rPr>
              <a:t>0.687</a:t>
            </a:r>
            <a:r>
              <a:rPr lang="zh-CN" altLang="en-US" sz="2800" b="1" dirty="0">
                <a:solidFill>
                  <a:schemeClr val="tx1"/>
                </a:solidFill>
                <a:latin typeface="楷体" panose="02010609060101010101" pitchFamily="49" charset="-122"/>
                <a:ea typeface="楷体" panose="02010609060101010101" pitchFamily="49" charset="-122"/>
              </a:rPr>
              <a:t>～</a:t>
            </a:r>
            <a:r>
              <a:rPr lang="en-US" altLang="zh-CN" sz="2800" b="1" dirty="0">
                <a:solidFill>
                  <a:schemeClr val="tx1"/>
                </a:solidFill>
                <a:latin typeface="楷体" panose="02010609060101010101" pitchFamily="49" charset="-122"/>
                <a:ea typeface="楷体" panose="02010609060101010101" pitchFamily="49" charset="-122"/>
              </a:rPr>
              <a:t>0.981MPa</a:t>
            </a:r>
          </a:p>
          <a:p>
            <a:pPr>
              <a:spcBef>
                <a:spcPts val="600"/>
              </a:spcBef>
              <a:buClr>
                <a:srgbClr val="002060"/>
              </a:buClr>
            </a:pPr>
            <a:r>
              <a:rPr lang="zh-CN" altLang="en-US" sz="2800" b="1" dirty="0">
                <a:solidFill>
                  <a:schemeClr val="tx1"/>
                </a:solidFill>
                <a:latin typeface="楷体" panose="02010609060101010101" pitchFamily="49" charset="-122"/>
                <a:ea typeface="楷体" panose="02010609060101010101" pitchFamily="49" charset="-122"/>
              </a:rPr>
              <a:t>结束</a:t>
            </a:r>
            <a:r>
              <a:rPr lang="en-US" altLang="zh-CN" sz="2800" b="1" dirty="0">
                <a:solidFill>
                  <a:schemeClr val="tx1"/>
                </a:solidFill>
                <a:latin typeface="楷体" panose="02010609060101010101" pitchFamily="49" charset="-122"/>
                <a:ea typeface="楷体" panose="02010609060101010101" pitchFamily="49" charset="-122"/>
              </a:rPr>
              <a:t>0.294</a:t>
            </a:r>
            <a:r>
              <a:rPr lang="zh-CN" altLang="en-US" sz="2800" b="1" dirty="0">
                <a:solidFill>
                  <a:schemeClr val="tx1"/>
                </a:solidFill>
                <a:latin typeface="楷体" panose="02010609060101010101" pitchFamily="49" charset="-122"/>
                <a:ea typeface="楷体" panose="02010609060101010101" pitchFamily="49" charset="-122"/>
              </a:rPr>
              <a:t>～</a:t>
            </a:r>
            <a:r>
              <a:rPr lang="en-US" altLang="zh-CN" sz="2800" b="1" dirty="0">
                <a:solidFill>
                  <a:schemeClr val="tx1"/>
                </a:solidFill>
                <a:latin typeface="楷体" panose="02010609060101010101" pitchFamily="49" charset="-122"/>
                <a:ea typeface="楷体" panose="02010609060101010101" pitchFamily="49" charset="-122"/>
              </a:rPr>
              <a:t>0.196MPa</a:t>
            </a:r>
          </a:p>
        </p:txBody>
      </p:sp>
      <p:sp>
        <p:nvSpPr>
          <p:cNvPr id="11" name="对角圆角矩形 10"/>
          <p:cNvSpPr/>
          <p:nvPr/>
        </p:nvSpPr>
        <p:spPr>
          <a:xfrm>
            <a:off x="4575214" y="3716809"/>
            <a:ext cx="4334530" cy="2185584"/>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聚合温度 </a:t>
            </a:r>
            <a:r>
              <a:rPr lang="en-US" altLang="zh-CN" sz="2800" b="1" dirty="0">
                <a:solidFill>
                  <a:schemeClr val="tx1"/>
                </a:solidFill>
                <a:latin typeface="楷体" panose="02010609060101010101" pitchFamily="49" charset="-122"/>
                <a:ea typeface="楷体" panose="02010609060101010101" pitchFamily="49" charset="-122"/>
              </a:rPr>
              <a:t>50</a:t>
            </a:r>
            <a:r>
              <a:rPr lang="zh-CN" altLang="en-US" sz="2800" b="1" dirty="0">
                <a:solidFill>
                  <a:schemeClr val="tx1"/>
                </a:solidFill>
                <a:latin typeface="楷体" panose="02010609060101010101" pitchFamily="49" charset="-122"/>
                <a:ea typeface="楷体" panose="02010609060101010101" pitchFamily="49" charset="-122"/>
              </a:rPr>
              <a:t>～</a:t>
            </a:r>
            <a:r>
              <a:rPr lang="en-US" altLang="zh-CN" sz="2800" b="1" dirty="0">
                <a:solidFill>
                  <a:schemeClr val="tx1"/>
                </a:solidFill>
                <a:latin typeface="楷体" panose="02010609060101010101" pitchFamily="49" charset="-122"/>
                <a:ea typeface="楷体" panose="02010609060101010101" pitchFamily="49" charset="-122"/>
              </a:rPr>
              <a:t>58℃</a:t>
            </a:r>
          </a:p>
          <a:p>
            <a:pPr>
              <a:spcBef>
                <a:spcPts val="600"/>
              </a:spcBef>
              <a:buClr>
                <a:srgbClr val="002060"/>
              </a:buClr>
            </a:pPr>
            <a:r>
              <a:rPr lang="zh-CN" altLang="en-US" sz="2800" b="1" dirty="0">
                <a:solidFill>
                  <a:schemeClr val="tx1"/>
                </a:solidFill>
                <a:latin typeface="楷体" panose="02010609060101010101" pitchFamily="49" charset="-122"/>
                <a:ea typeface="楷体" panose="02010609060101010101" pitchFamily="49" charset="-122"/>
              </a:rPr>
              <a:t>（依</a:t>
            </a:r>
            <a:r>
              <a:rPr lang="en-US" altLang="zh-CN" sz="2800" b="1" dirty="0">
                <a:solidFill>
                  <a:schemeClr val="tx1"/>
                </a:solidFill>
                <a:latin typeface="楷体" panose="02010609060101010101" pitchFamily="49" charset="-122"/>
                <a:ea typeface="楷体" panose="02010609060101010101" pitchFamily="49" charset="-122"/>
              </a:rPr>
              <a:t>PVC</a:t>
            </a:r>
            <a:r>
              <a:rPr lang="zh-CN" altLang="en-US" sz="2800" b="1" dirty="0">
                <a:solidFill>
                  <a:schemeClr val="tx1"/>
                </a:solidFill>
                <a:latin typeface="楷体" panose="02010609060101010101" pitchFamily="49" charset="-122"/>
                <a:ea typeface="楷体" panose="02010609060101010101" pitchFamily="49" charset="-122"/>
              </a:rPr>
              <a:t>型号而定）</a:t>
            </a:r>
          </a:p>
          <a:p>
            <a:pPr marL="457200" indent="-457200">
              <a:spcBef>
                <a:spcPts val="6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聚合时间 </a:t>
            </a:r>
            <a:r>
              <a:rPr lang="en-US" altLang="zh-CN" sz="2800" b="1" dirty="0">
                <a:solidFill>
                  <a:schemeClr val="tx1"/>
                </a:solidFill>
                <a:latin typeface="楷体" panose="02010609060101010101" pitchFamily="49" charset="-122"/>
                <a:ea typeface="楷体" panose="02010609060101010101" pitchFamily="49" charset="-122"/>
              </a:rPr>
              <a:t>12</a:t>
            </a:r>
            <a:r>
              <a:rPr lang="zh-CN" altLang="en-US" sz="2800" b="1" dirty="0">
                <a:solidFill>
                  <a:schemeClr val="tx1"/>
                </a:solidFill>
                <a:latin typeface="楷体" panose="02010609060101010101" pitchFamily="49" charset="-122"/>
                <a:ea typeface="楷体" panose="02010609060101010101" pitchFamily="49" charset="-122"/>
              </a:rPr>
              <a:t>～</a:t>
            </a:r>
            <a:r>
              <a:rPr lang="en-US" altLang="zh-CN" sz="2800" b="1" dirty="0">
                <a:solidFill>
                  <a:schemeClr val="tx1"/>
                </a:solidFill>
                <a:latin typeface="楷体" panose="02010609060101010101" pitchFamily="49" charset="-122"/>
                <a:ea typeface="楷体" panose="02010609060101010101" pitchFamily="49" charset="-122"/>
              </a:rPr>
              <a:t>14h</a:t>
            </a:r>
          </a:p>
          <a:p>
            <a:pPr marL="457200" indent="-457200">
              <a:spcBef>
                <a:spcPts val="6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转化率 </a:t>
            </a:r>
            <a:r>
              <a:rPr lang="en-US" altLang="zh-CN" sz="2800" b="1" dirty="0">
                <a:solidFill>
                  <a:schemeClr val="tx1"/>
                </a:solidFill>
                <a:latin typeface="楷体" panose="02010609060101010101" pitchFamily="49" charset="-122"/>
                <a:ea typeface="楷体" panose="02010609060101010101" pitchFamily="49" charset="-122"/>
              </a:rPr>
              <a:t>90% </a:t>
            </a:r>
            <a:endParaRPr lang="zh-CN" altLang="en-US" sz="2800" b="1" dirty="0">
              <a:solidFill>
                <a:schemeClr val="tx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829672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4410" y="0"/>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3200" dirty="0">
                <a:latin typeface="楷体" panose="02010609060101010101" pitchFamily="49" charset="-122"/>
                <a:ea typeface="楷体" panose="02010609060101010101" pitchFamily="49" charset="-122"/>
                <a:cs typeface="Arial" panose="020B0604020202020204" pitchFamily="34" charset="0"/>
              </a:rPr>
              <a:t>分散剂</a:t>
            </a:r>
          </a:p>
        </p:txBody>
      </p:sp>
      <p:sp>
        <p:nvSpPr>
          <p:cNvPr id="12" name="矩形 11"/>
          <p:cNvSpPr/>
          <p:nvPr/>
        </p:nvSpPr>
        <p:spPr bwMode="auto">
          <a:xfrm flipH="1">
            <a:off x="4139952" y="2915480"/>
            <a:ext cx="2592387" cy="742553"/>
          </a:xfrm>
          <a:prstGeom prst="rect">
            <a:avLst/>
          </a:prstGeom>
          <a:solidFill>
            <a:srgbClr val="D3A68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zh-CN" altLang="en-US" sz="3600" b="1" dirty="0">
                <a:solidFill>
                  <a:schemeClr val="bg1"/>
                </a:solidFill>
                <a:latin typeface="楷体" panose="02010609060101010101" pitchFamily="49" charset="-122"/>
                <a:ea typeface="楷体" panose="02010609060101010101" pitchFamily="49" charset="-122"/>
              </a:rPr>
              <a:t>剪切速率</a:t>
            </a:r>
          </a:p>
        </p:txBody>
      </p:sp>
      <p:cxnSp>
        <p:nvCxnSpPr>
          <p:cNvPr id="13" name="直接连接符 12"/>
          <p:cNvCxnSpPr/>
          <p:nvPr/>
        </p:nvCxnSpPr>
        <p:spPr bwMode="auto">
          <a:xfrm flipH="1">
            <a:off x="2704225" y="3282131"/>
            <a:ext cx="569912" cy="0"/>
          </a:xfrm>
          <a:prstGeom prst="line">
            <a:avLst/>
          </a:prstGeom>
          <a:ln w="28575">
            <a:solidFill>
              <a:srgbClr val="46B8EA"/>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bwMode="auto">
          <a:xfrm>
            <a:off x="3284289" y="1510946"/>
            <a:ext cx="0" cy="3580849"/>
          </a:xfrm>
          <a:prstGeom prst="line">
            <a:avLst/>
          </a:prstGeom>
          <a:ln w="28575">
            <a:solidFill>
              <a:srgbClr val="46B8EA"/>
            </a:solidFill>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bwMode="auto">
          <a:xfrm>
            <a:off x="3284289" y="5091795"/>
            <a:ext cx="855663" cy="0"/>
          </a:xfrm>
          <a:prstGeom prst="straightConnector1">
            <a:avLst/>
          </a:prstGeom>
          <a:ln w="28575">
            <a:solidFill>
              <a:srgbClr val="46B8EA"/>
            </a:solidFill>
            <a:tailEnd type="non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bwMode="auto">
          <a:xfrm>
            <a:off x="3274137" y="1510946"/>
            <a:ext cx="855663" cy="0"/>
          </a:xfrm>
          <a:prstGeom prst="straightConnector1">
            <a:avLst/>
          </a:prstGeom>
          <a:ln w="28575">
            <a:solidFill>
              <a:srgbClr val="46B8EA"/>
            </a:solidFill>
            <a:tailEnd type="non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bwMode="auto">
          <a:xfrm flipH="1">
            <a:off x="629453" y="2564904"/>
            <a:ext cx="2084547" cy="1296987"/>
          </a:xfrm>
          <a:prstGeom prst="rect">
            <a:avLst/>
          </a:prstGeom>
          <a:solidFill>
            <a:srgbClr val="46B8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3600" dirty="0">
                <a:solidFill>
                  <a:schemeClr val="bg1"/>
                </a:solidFill>
                <a:latin typeface="微软雅黑" pitchFamily="34" charset="-122"/>
                <a:ea typeface="微软雅黑" pitchFamily="34" charset="-122"/>
              </a:rPr>
              <a:t>稳定分散</a:t>
            </a:r>
          </a:p>
        </p:txBody>
      </p:sp>
      <p:sp>
        <p:nvSpPr>
          <p:cNvPr id="23" name="矩形 22"/>
          <p:cNvSpPr/>
          <p:nvPr/>
        </p:nvSpPr>
        <p:spPr bwMode="auto">
          <a:xfrm flipH="1">
            <a:off x="4139952" y="1139669"/>
            <a:ext cx="2592387" cy="742553"/>
          </a:xfrm>
          <a:prstGeom prst="rect">
            <a:avLst/>
          </a:prstGeom>
          <a:solidFill>
            <a:srgbClr val="D3A68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zh-CN" altLang="en-US" sz="3600" b="1" dirty="0">
                <a:solidFill>
                  <a:schemeClr val="bg1"/>
                </a:solidFill>
                <a:latin typeface="楷体" panose="02010609060101010101" pitchFamily="49" charset="-122"/>
                <a:ea typeface="楷体" panose="02010609060101010101" pitchFamily="49" charset="-122"/>
              </a:rPr>
              <a:t>保护层</a:t>
            </a:r>
          </a:p>
        </p:txBody>
      </p:sp>
      <p:sp>
        <p:nvSpPr>
          <p:cNvPr id="25" name="矩形 24"/>
          <p:cNvSpPr/>
          <p:nvPr/>
        </p:nvSpPr>
        <p:spPr bwMode="auto">
          <a:xfrm flipH="1">
            <a:off x="4139952" y="4659747"/>
            <a:ext cx="2592387" cy="742553"/>
          </a:xfrm>
          <a:prstGeom prst="rect">
            <a:avLst/>
          </a:prstGeom>
          <a:solidFill>
            <a:srgbClr val="D3A68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zh-CN" altLang="en-US" sz="3600" b="1" dirty="0">
                <a:solidFill>
                  <a:schemeClr val="bg1"/>
                </a:solidFill>
                <a:latin typeface="楷体" panose="02010609060101010101" pitchFamily="49" charset="-122"/>
                <a:ea typeface="楷体" panose="02010609060101010101" pitchFamily="49" charset="-122"/>
              </a:rPr>
              <a:t>剪切力</a:t>
            </a:r>
          </a:p>
        </p:txBody>
      </p:sp>
      <p:cxnSp>
        <p:nvCxnSpPr>
          <p:cNvPr id="27" name="直接箭头连接符 26"/>
          <p:cNvCxnSpPr/>
          <p:nvPr/>
        </p:nvCxnSpPr>
        <p:spPr bwMode="auto">
          <a:xfrm>
            <a:off x="3284289" y="3282131"/>
            <a:ext cx="855663" cy="0"/>
          </a:xfrm>
          <a:prstGeom prst="straightConnector1">
            <a:avLst/>
          </a:prstGeom>
          <a:ln w="28575">
            <a:solidFill>
              <a:srgbClr val="46B8EA"/>
            </a:solidFill>
            <a:tailEnd type="none"/>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8264" y="980728"/>
            <a:ext cx="1015985" cy="1015985"/>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48264" y="2674795"/>
            <a:ext cx="1214672" cy="1214672"/>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6394" y="4349415"/>
            <a:ext cx="1363216" cy="1363216"/>
          </a:xfrm>
          <a:prstGeom prst="rect">
            <a:avLst/>
          </a:prstGeom>
        </p:spPr>
      </p:pic>
      <p:sp>
        <p:nvSpPr>
          <p:cNvPr id="6" name="流程图: 过程 5"/>
          <p:cNvSpPr/>
          <p:nvPr/>
        </p:nvSpPr>
        <p:spPr>
          <a:xfrm>
            <a:off x="4139952" y="1996713"/>
            <a:ext cx="2880320" cy="542866"/>
          </a:xfrm>
          <a:prstGeom prst="flowChartProcess">
            <a:avLst/>
          </a:prstGeom>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3200" dirty="0">
                <a:latin typeface="楷体" panose="02010609060101010101" pitchFamily="49" charset="-122"/>
                <a:ea typeface="楷体" panose="02010609060101010101" pitchFamily="49" charset="-122"/>
              </a:rPr>
              <a:t>防止液滴凝结</a:t>
            </a:r>
          </a:p>
        </p:txBody>
      </p:sp>
      <p:sp>
        <p:nvSpPr>
          <p:cNvPr id="21" name="流程图: 过程 20"/>
          <p:cNvSpPr/>
          <p:nvPr/>
        </p:nvSpPr>
        <p:spPr>
          <a:xfrm>
            <a:off x="4120927" y="3832048"/>
            <a:ext cx="2899345" cy="542866"/>
          </a:xfrm>
          <a:prstGeom prst="flowChartProcess">
            <a:avLst/>
          </a:prstGeom>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3200" dirty="0">
                <a:latin typeface="楷体" panose="02010609060101010101" pitchFamily="49" charset="-122"/>
                <a:ea typeface="楷体" panose="02010609060101010101" pitchFamily="49" charset="-122"/>
              </a:rPr>
              <a:t>打碎凝结液滴</a:t>
            </a:r>
          </a:p>
        </p:txBody>
      </p:sp>
      <p:sp>
        <p:nvSpPr>
          <p:cNvPr id="22" name="流程图: 过程 21"/>
          <p:cNvSpPr/>
          <p:nvPr/>
        </p:nvSpPr>
        <p:spPr>
          <a:xfrm>
            <a:off x="4139952" y="5596450"/>
            <a:ext cx="2899345" cy="542866"/>
          </a:xfrm>
          <a:prstGeom prst="flowChartProcess">
            <a:avLst/>
          </a:prstGeom>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3200" dirty="0">
                <a:latin typeface="楷体" panose="02010609060101010101" pitchFamily="49" charset="-122"/>
                <a:ea typeface="楷体" panose="02010609060101010101" pitchFamily="49" charset="-122"/>
              </a:rPr>
              <a:t>防止油水分层</a:t>
            </a:r>
          </a:p>
        </p:txBody>
      </p:sp>
      <p:sp>
        <p:nvSpPr>
          <p:cNvPr id="7" name="流程图: 过程 6"/>
          <p:cNvSpPr/>
          <p:nvPr/>
        </p:nvSpPr>
        <p:spPr>
          <a:xfrm>
            <a:off x="271935" y="4103481"/>
            <a:ext cx="2952328" cy="1764402"/>
          </a:xfrm>
          <a:prstGeom prst="flowChartProcess">
            <a:avLst/>
          </a:prstGeom>
          <a:ln>
            <a:prstDash val="lgDashDot"/>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400" dirty="0">
                <a:latin typeface="楷体" panose="02010609060101010101" pitchFamily="49" charset="-122"/>
                <a:ea typeface="楷体" panose="02010609060101010101" pitchFamily="49" charset="-122"/>
              </a:rPr>
              <a:t>分散剂种类、性质、用量是影响聚合物粒度、粒度分布、颗粒形态的重要因素</a:t>
            </a:r>
          </a:p>
        </p:txBody>
      </p:sp>
    </p:spTree>
    <p:extLst>
      <p:ext uri="{BB962C8B-B14F-4D97-AF65-F5344CB8AC3E}">
        <p14:creationId xmlns:p14="http://schemas.microsoft.com/office/powerpoint/2010/main" val="157912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down)">
                                      <p:cBhvr>
                                        <p:cTn id="19" dur="500"/>
                                        <p:tgtEl>
                                          <p:spTgt spid="22"/>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circle(in)">
                                      <p:cBhvr>
                                        <p:cTn id="24"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1" grpId="0" animBg="1"/>
      <p:bldP spid="22" grpId="0" animBg="1"/>
      <p:bldP spid="7" grpId="0" animBg="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9" name="对角圆角矩形 8"/>
          <p:cNvSpPr/>
          <p:nvPr/>
        </p:nvSpPr>
        <p:spPr>
          <a:xfrm>
            <a:off x="611560" y="260648"/>
            <a:ext cx="8064896" cy="6120680"/>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3200" b="1" dirty="0">
                <a:solidFill>
                  <a:schemeClr val="tx1"/>
                </a:solidFill>
                <a:latin typeface="楷体" panose="02010609060101010101" pitchFamily="49" charset="-122"/>
                <a:ea typeface="楷体" panose="02010609060101010101" pitchFamily="49" charset="-122"/>
              </a:rPr>
              <a:t>搅拌</a:t>
            </a:r>
            <a:endParaRPr lang="en-US" altLang="zh-CN" sz="3200" b="1"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r>
              <a:rPr lang="zh-CN" altLang="en-US" sz="3200" b="1" dirty="0">
                <a:solidFill>
                  <a:schemeClr val="tx1"/>
                </a:solidFill>
                <a:latin typeface="楷体" panose="02010609060101010101" pitchFamily="49" charset="-122"/>
                <a:ea typeface="楷体" panose="02010609060101010101" pitchFamily="49" charset="-122"/>
              </a:rPr>
              <a:t>搅拌总的作用是强制传热，确保液滴形成与分散。具体依搅拌叶形式不同，其作用不尽一样：</a:t>
            </a:r>
          </a:p>
          <a:p>
            <a:pPr>
              <a:spcBef>
                <a:spcPts val="600"/>
              </a:spcBef>
              <a:buClr>
                <a:srgbClr val="002060"/>
              </a:buClr>
            </a:pPr>
            <a:r>
              <a:rPr lang="zh-CN" altLang="en-US" sz="3200" b="1" dirty="0">
                <a:solidFill>
                  <a:schemeClr val="tx1"/>
                </a:solidFill>
                <a:latin typeface="楷体" panose="02010609060101010101" pitchFamily="49" charset="-122"/>
                <a:ea typeface="楷体" panose="02010609060101010101" pitchFamily="49" charset="-122"/>
              </a:rPr>
              <a:t>☆ 直浆式以径向循环为主；</a:t>
            </a:r>
          </a:p>
          <a:p>
            <a:pPr>
              <a:spcBef>
                <a:spcPts val="600"/>
              </a:spcBef>
              <a:buClr>
                <a:srgbClr val="002060"/>
              </a:buClr>
            </a:pPr>
            <a:r>
              <a:rPr lang="zh-CN" altLang="en-US" sz="3200" b="1" dirty="0">
                <a:solidFill>
                  <a:schemeClr val="tx1"/>
                </a:solidFill>
                <a:latin typeface="楷体" panose="02010609060101010101" pitchFamily="49" charset="-122"/>
                <a:ea typeface="楷体" panose="02010609060101010101" pitchFamily="49" charset="-122"/>
              </a:rPr>
              <a:t>☆ 推进式以轴向循环为主；</a:t>
            </a:r>
          </a:p>
          <a:p>
            <a:pPr>
              <a:spcBef>
                <a:spcPts val="600"/>
              </a:spcBef>
              <a:buClr>
                <a:srgbClr val="002060"/>
              </a:buClr>
            </a:pPr>
            <a:r>
              <a:rPr lang="zh-CN" altLang="en-US" sz="3200" b="1" dirty="0">
                <a:solidFill>
                  <a:schemeClr val="tx1"/>
                </a:solidFill>
                <a:latin typeface="楷体" panose="02010609060101010101" pitchFamily="49" charset="-122"/>
                <a:ea typeface="楷体" panose="02010609060101010101" pitchFamily="49" charset="-122"/>
              </a:rPr>
              <a:t>☆ 三叶后掠式同时有径向和轴向循环。</a:t>
            </a:r>
          </a:p>
          <a:p>
            <a:pPr>
              <a:spcBef>
                <a:spcPts val="600"/>
              </a:spcBef>
              <a:buClr>
                <a:srgbClr val="002060"/>
              </a:buClr>
            </a:pPr>
            <a:r>
              <a:rPr lang="zh-CN" altLang="en-US" sz="3200" b="1" dirty="0">
                <a:solidFill>
                  <a:schemeClr val="tx1"/>
                </a:solidFill>
                <a:latin typeface="楷体" panose="02010609060101010101" pitchFamily="49" charset="-122"/>
                <a:ea typeface="楷体" panose="02010609060101010101" pitchFamily="49" charset="-122"/>
              </a:rPr>
              <a:t>选择时应使搅拌同时具有两个作用为好，因此，一般将浆式与推进式组合使用。</a:t>
            </a:r>
            <a:endParaRPr lang="en-US" altLang="zh-CN" sz="3200" b="1"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endParaRPr lang="zh-CN" altLang="en-US" sz="3200" b="1" dirty="0">
              <a:solidFill>
                <a:schemeClr val="tx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8875425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9" name="对角圆角矩形 8"/>
          <p:cNvSpPr/>
          <p:nvPr/>
        </p:nvSpPr>
        <p:spPr>
          <a:xfrm>
            <a:off x="611560" y="332656"/>
            <a:ext cx="8064896" cy="100811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b="1">
                <a:solidFill>
                  <a:schemeClr val="tx1"/>
                </a:solidFill>
                <a:latin typeface="楷体" panose="02010609060101010101" pitchFamily="49" charset="-122"/>
                <a:ea typeface="楷体" panose="02010609060101010101" pitchFamily="49" charset="-122"/>
              </a:rPr>
              <a:t>搅拌器转速对液滴直径大小有很大的影响，如图所示：</a:t>
            </a:r>
            <a:endParaRPr lang="zh-CN" altLang="en-US" sz="2800" b="1" dirty="0">
              <a:solidFill>
                <a:schemeClr val="tx1"/>
              </a:solidFill>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2"/>
          <a:stretch>
            <a:fillRect/>
          </a:stretch>
        </p:blipFill>
        <p:spPr>
          <a:xfrm>
            <a:off x="467544" y="1556792"/>
            <a:ext cx="3472550" cy="3112365"/>
          </a:xfrm>
          <a:prstGeom prst="rect">
            <a:avLst/>
          </a:prstGeom>
        </p:spPr>
      </p:pic>
      <p:sp>
        <p:nvSpPr>
          <p:cNvPr id="3" name="矩形 2"/>
          <p:cNvSpPr/>
          <p:nvPr/>
        </p:nvSpPr>
        <p:spPr>
          <a:xfrm>
            <a:off x="3967664" y="1342719"/>
            <a:ext cx="4860032" cy="3539430"/>
          </a:xfrm>
          <a:prstGeom prst="rect">
            <a:avLst/>
          </a:prstGeom>
        </p:spPr>
        <p:txBody>
          <a:bodyPr wrap="square">
            <a:spAutoFit/>
          </a:bodyPr>
          <a:lstStyle/>
          <a:p>
            <a:r>
              <a:rPr lang="zh-CN" altLang="en-US" sz="2800" dirty="0">
                <a:latin typeface="Arial" panose="020B0604020202020204" pitchFamily="34" charset="0"/>
                <a:ea typeface="楷体" panose="02010609060101010101" pitchFamily="49" charset="-122"/>
              </a:rPr>
              <a:t>d′</a:t>
            </a:r>
            <a:r>
              <a:rPr lang="zh-CN" altLang="en-US" sz="2800" baseline="-25000" dirty="0">
                <a:latin typeface="Arial" panose="020B0604020202020204" pitchFamily="34" charset="0"/>
                <a:ea typeface="楷体" panose="02010609060101010101" pitchFamily="49" charset="-122"/>
              </a:rPr>
              <a:t>pmax</a:t>
            </a:r>
            <a:r>
              <a:rPr lang="zh-CN" altLang="en-US" sz="2800" dirty="0">
                <a:latin typeface="Arial" panose="020B0604020202020204" pitchFamily="34" charset="0"/>
                <a:ea typeface="楷体" panose="02010609060101010101" pitchFamily="49" charset="-122"/>
              </a:rPr>
              <a:t>为分散液滴不致破裂，能稳定存在的最大直径；</a:t>
            </a:r>
          </a:p>
          <a:p>
            <a:r>
              <a:rPr lang="zh-CN" altLang="en-US" sz="2800" dirty="0">
                <a:latin typeface="Arial" panose="020B0604020202020204" pitchFamily="34" charset="0"/>
                <a:ea typeface="楷体" panose="02010609060101010101" pitchFamily="49" charset="-122"/>
              </a:rPr>
              <a:t>d</a:t>
            </a:r>
            <a:r>
              <a:rPr lang="zh-CN" altLang="en-US" sz="2800" baseline="-25000" dirty="0">
                <a:latin typeface="Arial" panose="020B0604020202020204" pitchFamily="34" charset="0"/>
                <a:ea typeface="楷体" panose="02010609060101010101" pitchFamily="49" charset="-122"/>
              </a:rPr>
              <a:t>pmax</a:t>
            </a:r>
            <a:r>
              <a:rPr lang="zh-CN" altLang="en-US" sz="2800" dirty="0">
                <a:latin typeface="Arial" panose="020B0604020202020204" pitchFamily="34" charset="0"/>
                <a:ea typeface="楷体" panose="02010609060101010101" pitchFamily="49" charset="-122"/>
              </a:rPr>
              <a:t>为分散液滴能稳定悬浮的最大直径；</a:t>
            </a:r>
          </a:p>
          <a:p>
            <a:r>
              <a:rPr lang="zh-CN" altLang="en-US" sz="2800" dirty="0">
                <a:latin typeface="Arial" panose="020B0604020202020204" pitchFamily="34" charset="0"/>
                <a:ea typeface="楷体" panose="02010609060101010101" pitchFamily="49" charset="-122"/>
              </a:rPr>
              <a:t>d</a:t>
            </a:r>
            <a:r>
              <a:rPr lang="zh-CN" altLang="en-US" sz="2800" baseline="-25000" dirty="0">
                <a:latin typeface="Arial" panose="020B0604020202020204" pitchFamily="34" charset="0"/>
                <a:ea typeface="楷体" panose="02010609060101010101" pitchFamily="49" charset="-122"/>
              </a:rPr>
              <a:t>pmix</a:t>
            </a:r>
            <a:r>
              <a:rPr lang="zh-CN" altLang="en-US" sz="2800" dirty="0">
                <a:latin typeface="Arial" panose="020B0604020202020204" pitchFamily="34" charset="0"/>
                <a:ea typeface="楷体" panose="02010609060101010101" pitchFamily="49" charset="-122"/>
              </a:rPr>
              <a:t>为分散液滴不致合并，能稳定存在的最小直径。</a:t>
            </a:r>
            <a:endParaRPr lang="en-US" altLang="zh-CN" sz="2800" dirty="0">
              <a:latin typeface="Arial" panose="020B0604020202020204" pitchFamily="34" charset="0"/>
              <a:ea typeface="楷体" panose="02010609060101010101" pitchFamily="49" charset="-122"/>
            </a:endParaRPr>
          </a:p>
          <a:p>
            <a:r>
              <a:rPr lang="zh-CN" altLang="en-US" sz="2800" dirty="0">
                <a:latin typeface="Arial" panose="020B0604020202020204" pitchFamily="34" charset="0"/>
                <a:ea typeface="楷体" panose="02010609060101010101" pitchFamily="49" charset="-122"/>
              </a:rPr>
              <a:t>三条直线所形成三角形为稳定液滴区。</a:t>
            </a:r>
          </a:p>
        </p:txBody>
      </p:sp>
      <p:sp>
        <p:nvSpPr>
          <p:cNvPr id="4" name="矩形 3"/>
          <p:cNvSpPr/>
          <p:nvPr/>
        </p:nvSpPr>
        <p:spPr>
          <a:xfrm>
            <a:off x="467544" y="4797152"/>
            <a:ext cx="8352928" cy="1938992"/>
          </a:xfrm>
          <a:prstGeom prst="rect">
            <a:avLst/>
          </a:prstGeom>
        </p:spPr>
        <p:txBody>
          <a:bodyPr wrap="square">
            <a:spAutoFit/>
          </a:bodyPr>
          <a:lstStyle/>
          <a:p>
            <a:r>
              <a:rPr lang="zh-CN" altLang="en-US" sz="2000" dirty="0">
                <a:solidFill>
                  <a:srgbClr val="0000FF"/>
                </a:solidFill>
                <a:ea typeface="楷体" panose="02010609060101010101" pitchFamily="49" charset="-122"/>
              </a:rPr>
              <a:t>在悬浮聚合开始阶段，在一定搅拌转速下，当液滴直径超过d</a:t>
            </a:r>
            <a:r>
              <a:rPr lang="zh-CN" altLang="en-US" sz="2000" baseline="-25000" dirty="0">
                <a:solidFill>
                  <a:srgbClr val="0000FF"/>
                </a:solidFill>
                <a:ea typeface="楷体" panose="02010609060101010101" pitchFamily="49" charset="-122"/>
              </a:rPr>
              <a:t>pmax</a:t>
            </a:r>
            <a:r>
              <a:rPr lang="zh-CN" altLang="en-US" sz="2000" dirty="0">
                <a:solidFill>
                  <a:srgbClr val="0000FF"/>
                </a:solidFill>
                <a:ea typeface="楷体" panose="02010609060101010101" pitchFamily="49" charset="-122"/>
              </a:rPr>
              <a:t>时不稳定，容易疲打碎，形成小液滴；当液滴直径小于d</a:t>
            </a:r>
            <a:r>
              <a:rPr lang="zh-CN" altLang="en-US" sz="2000" baseline="-25000" dirty="0">
                <a:solidFill>
                  <a:srgbClr val="0000FF"/>
                </a:solidFill>
                <a:ea typeface="楷体" panose="02010609060101010101" pitchFamily="49" charset="-122"/>
              </a:rPr>
              <a:t>pmix</a:t>
            </a:r>
            <a:r>
              <a:rPr lang="zh-CN" altLang="en-US" sz="2000" dirty="0">
                <a:solidFill>
                  <a:srgbClr val="0000FF"/>
                </a:solidFill>
                <a:ea typeface="楷体" panose="02010609060101010101" pitchFamily="49" charset="-122"/>
              </a:rPr>
              <a:t>也不稳定，容易相互合并，形成较大液滴。</a:t>
            </a:r>
            <a:endParaRPr lang="en-US" altLang="zh-CN" sz="2000" dirty="0">
              <a:solidFill>
                <a:srgbClr val="0000FF"/>
              </a:solidFill>
              <a:ea typeface="楷体" panose="02010609060101010101" pitchFamily="49" charset="-122"/>
            </a:endParaRPr>
          </a:p>
          <a:p>
            <a:r>
              <a:rPr lang="zh-CN" altLang="en-US" sz="2000" dirty="0">
                <a:solidFill>
                  <a:srgbClr val="0000FF"/>
                </a:solidFill>
                <a:ea typeface="楷体" panose="02010609060101010101" pitchFamily="49" charset="-122"/>
              </a:rPr>
              <a:t>当搅拌转速低于一定转速时，液滴直径超过</a:t>
            </a:r>
            <a:r>
              <a:rPr lang="en-US" altLang="zh-CN" sz="2000" dirty="0" err="1">
                <a:solidFill>
                  <a:srgbClr val="0000FF"/>
                </a:solidFill>
                <a:ea typeface="楷体" panose="02010609060101010101" pitchFamily="49" charset="-122"/>
              </a:rPr>
              <a:t>d′</a:t>
            </a:r>
            <a:r>
              <a:rPr lang="en-US" altLang="zh-CN" sz="2000" baseline="-25000" dirty="0" err="1">
                <a:solidFill>
                  <a:srgbClr val="0000FF"/>
                </a:solidFill>
                <a:ea typeface="楷体" panose="02010609060101010101" pitchFamily="49" charset="-122"/>
              </a:rPr>
              <a:t>pmax</a:t>
            </a:r>
            <a:r>
              <a:rPr lang="zh-CN" altLang="en-US" sz="2000" dirty="0">
                <a:solidFill>
                  <a:srgbClr val="0000FF"/>
                </a:solidFill>
                <a:ea typeface="楷体" panose="02010609060101010101" pitchFamily="49" charset="-122"/>
              </a:rPr>
              <a:t>时，则由于单体与水的密度差造成分层，使悬浮体系破坏。</a:t>
            </a:r>
          </a:p>
          <a:p>
            <a:r>
              <a:rPr lang="zh-CN" altLang="en-US" sz="2000" dirty="0">
                <a:solidFill>
                  <a:srgbClr val="0000FF"/>
                </a:solidFill>
                <a:ea typeface="楷体" panose="02010609060101010101" pitchFamily="49" charset="-122"/>
              </a:rPr>
              <a:t>因此，在悬浮聚合中必须控制一定搅拌转速才可以。</a:t>
            </a:r>
          </a:p>
        </p:txBody>
      </p:sp>
    </p:spTree>
    <p:extLst>
      <p:ext uri="{BB962C8B-B14F-4D97-AF65-F5344CB8AC3E}">
        <p14:creationId xmlns:p14="http://schemas.microsoft.com/office/powerpoint/2010/main" val="40154563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9" name="对角圆角矩形 8"/>
          <p:cNvSpPr/>
          <p:nvPr/>
        </p:nvSpPr>
        <p:spPr>
          <a:xfrm>
            <a:off x="683568" y="260648"/>
            <a:ext cx="8064896" cy="6264696"/>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a:spcBef>
                <a:spcPts val="600"/>
              </a:spcBef>
              <a:buClr>
                <a:srgbClr val="002060"/>
              </a:buClr>
            </a:pPr>
            <a:r>
              <a:rPr lang="zh-CN" altLang="en-US" sz="3200" b="1" dirty="0">
                <a:solidFill>
                  <a:schemeClr val="tx1"/>
                </a:solidFill>
                <a:latin typeface="楷体" panose="02010609060101010101" pitchFamily="49" charset="-122"/>
                <a:ea typeface="楷体" panose="02010609060101010101" pitchFamily="49" charset="-122"/>
              </a:rPr>
              <a:t>出料时间的判断：</a:t>
            </a:r>
            <a:endParaRPr lang="en-US" altLang="zh-CN" sz="3200" b="1"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r>
              <a:rPr lang="zh-CN" altLang="en-US" sz="3200" b="1" dirty="0">
                <a:solidFill>
                  <a:schemeClr val="tx1"/>
                </a:solidFill>
                <a:latin typeface="楷体" panose="02010609060101010101" pitchFamily="49" charset="-122"/>
                <a:ea typeface="楷体" panose="02010609060101010101" pitchFamily="49" charset="-122"/>
              </a:rPr>
              <a:t>在聚合温度下，氯乙烯有相应的蒸汽压力，只有在聚合末期，大量单体聚合后，压力才明显下降 </a:t>
            </a:r>
          </a:p>
        </p:txBody>
      </p:sp>
      <p:pic>
        <p:nvPicPr>
          <p:cNvPr id="2" name="图片 1"/>
          <p:cNvPicPr>
            <a:picLocks noChangeAspect="1"/>
          </p:cNvPicPr>
          <p:nvPr/>
        </p:nvPicPr>
        <p:blipFill>
          <a:blip r:embed="rId2"/>
          <a:stretch>
            <a:fillRect/>
          </a:stretch>
        </p:blipFill>
        <p:spPr>
          <a:xfrm>
            <a:off x="3779912" y="2708920"/>
            <a:ext cx="4989445" cy="3528392"/>
          </a:xfrm>
          <a:prstGeom prst="rect">
            <a:avLst/>
          </a:prstGeom>
        </p:spPr>
      </p:pic>
      <p:sp>
        <p:nvSpPr>
          <p:cNvPr id="3" name="云形标注 2"/>
          <p:cNvSpPr/>
          <p:nvPr/>
        </p:nvSpPr>
        <p:spPr>
          <a:xfrm>
            <a:off x="683568" y="4509120"/>
            <a:ext cx="3384376" cy="1728192"/>
          </a:xfrm>
          <a:prstGeom prst="cloudCallout">
            <a:avLst>
              <a:gd name="adj1" fmla="val 21509"/>
              <a:gd name="adj2" fmla="val -9914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3200" dirty="0">
                <a:latin typeface="楷体" panose="02010609060101010101" pitchFamily="49" charset="-122"/>
                <a:ea typeface="楷体" panose="02010609060101010101" pitchFamily="49" charset="-122"/>
              </a:rPr>
              <a:t>出料时间怎么判断？</a:t>
            </a:r>
          </a:p>
        </p:txBody>
      </p:sp>
    </p:spTree>
    <p:extLst>
      <p:ext uri="{BB962C8B-B14F-4D97-AF65-F5344CB8AC3E}">
        <p14:creationId xmlns:p14="http://schemas.microsoft.com/office/powerpoint/2010/main" val="424876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wipe(down)">
                                      <p:cBhvr>
                                        <p:cTn id="7"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9" name="对角圆角矩形 8"/>
          <p:cNvSpPr/>
          <p:nvPr/>
        </p:nvSpPr>
        <p:spPr>
          <a:xfrm>
            <a:off x="683568" y="260648"/>
            <a:ext cx="8064896" cy="6264696"/>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碱处理</a:t>
            </a:r>
            <a:endParaRPr lang="en-US" altLang="zh-CN" sz="2800" b="1"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r>
              <a:rPr lang="en-US" altLang="zh-CN" sz="2800" b="1" dirty="0" err="1">
                <a:solidFill>
                  <a:schemeClr val="tx1"/>
                </a:solidFill>
                <a:latin typeface="楷体" panose="02010609060101010101" pitchFamily="49" charset="-122"/>
                <a:ea typeface="楷体" panose="02010609060101010101" pitchFamily="49" charset="-122"/>
              </a:rPr>
              <a:t>NaOH</a:t>
            </a:r>
            <a:r>
              <a:rPr lang="zh-CN" altLang="en-US" sz="2800" b="1" dirty="0">
                <a:solidFill>
                  <a:schemeClr val="tx1"/>
                </a:solidFill>
                <a:latin typeface="楷体" panose="02010609060101010101" pitchFamily="49" charset="-122"/>
                <a:ea typeface="楷体" panose="02010609060101010101" pitchFamily="49" charset="-122"/>
              </a:rPr>
              <a:t>浓度 </a:t>
            </a:r>
            <a:r>
              <a:rPr lang="en-US" altLang="zh-CN" sz="2800" b="1" dirty="0">
                <a:solidFill>
                  <a:schemeClr val="tx1"/>
                </a:solidFill>
                <a:latin typeface="楷体" panose="02010609060101010101" pitchFamily="49" charset="-122"/>
                <a:ea typeface="楷体" panose="02010609060101010101" pitchFamily="49" charset="-122"/>
              </a:rPr>
              <a:t>36%</a:t>
            </a:r>
            <a:r>
              <a:rPr lang="zh-CN" altLang="en-US" sz="2800" b="1" dirty="0">
                <a:solidFill>
                  <a:schemeClr val="tx1"/>
                </a:solidFill>
                <a:latin typeface="楷体" panose="02010609060101010101" pitchFamily="49" charset="-122"/>
                <a:ea typeface="楷体" panose="02010609060101010101" pitchFamily="49" charset="-122"/>
              </a:rPr>
              <a:t>～</a:t>
            </a:r>
            <a:r>
              <a:rPr lang="en-US" altLang="zh-CN" sz="2800" b="1" dirty="0">
                <a:solidFill>
                  <a:schemeClr val="tx1"/>
                </a:solidFill>
                <a:latin typeface="楷体" panose="02010609060101010101" pitchFamily="49" charset="-122"/>
                <a:ea typeface="楷体" panose="02010609060101010101" pitchFamily="49" charset="-122"/>
              </a:rPr>
              <a:t>42%</a:t>
            </a:r>
          </a:p>
          <a:p>
            <a:pPr>
              <a:spcBef>
                <a:spcPts val="600"/>
              </a:spcBef>
              <a:buClr>
                <a:srgbClr val="002060"/>
              </a:buClr>
            </a:pPr>
            <a:r>
              <a:rPr lang="zh-CN" altLang="en-US" sz="2800" b="1" dirty="0">
                <a:solidFill>
                  <a:schemeClr val="tx1"/>
                </a:solidFill>
                <a:latin typeface="楷体" panose="02010609060101010101" pitchFamily="49" charset="-122"/>
                <a:ea typeface="楷体" panose="02010609060101010101" pitchFamily="49" charset="-122"/>
              </a:rPr>
              <a:t>加入量 聚合浆液的</a:t>
            </a:r>
            <a:r>
              <a:rPr lang="en-US" altLang="zh-CN" sz="2800" b="1" dirty="0">
                <a:solidFill>
                  <a:schemeClr val="tx1"/>
                </a:solidFill>
                <a:latin typeface="楷体" panose="02010609060101010101" pitchFamily="49" charset="-122"/>
                <a:ea typeface="楷体" panose="02010609060101010101" pitchFamily="49" charset="-122"/>
              </a:rPr>
              <a:t>0.05%</a:t>
            </a:r>
            <a:r>
              <a:rPr lang="zh-CN" altLang="en-US" sz="2800" b="1" dirty="0">
                <a:solidFill>
                  <a:schemeClr val="tx1"/>
                </a:solidFill>
                <a:latin typeface="楷体" panose="02010609060101010101" pitchFamily="49" charset="-122"/>
                <a:ea typeface="楷体" panose="02010609060101010101" pitchFamily="49" charset="-122"/>
              </a:rPr>
              <a:t>～</a:t>
            </a:r>
            <a:r>
              <a:rPr lang="en-US" altLang="zh-CN" sz="2800" b="1" dirty="0">
                <a:solidFill>
                  <a:schemeClr val="tx1"/>
                </a:solidFill>
                <a:latin typeface="楷体" panose="02010609060101010101" pitchFamily="49" charset="-122"/>
                <a:ea typeface="楷体" panose="02010609060101010101" pitchFamily="49" charset="-122"/>
              </a:rPr>
              <a:t>0.2%</a:t>
            </a:r>
          </a:p>
          <a:p>
            <a:pPr>
              <a:spcBef>
                <a:spcPts val="600"/>
              </a:spcBef>
              <a:buClr>
                <a:srgbClr val="002060"/>
              </a:buClr>
            </a:pPr>
            <a:r>
              <a:rPr lang="zh-CN" altLang="en-US" sz="2800" b="1" dirty="0">
                <a:solidFill>
                  <a:schemeClr val="tx1"/>
                </a:solidFill>
                <a:latin typeface="楷体" panose="02010609060101010101" pitchFamily="49" charset="-122"/>
                <a:ea typeface="楷体" panose="02010609060101010101" pitchFamily="49" charset="-122"/>
              </a:rPr>
              <a:t>温度 </a:t>
            </a:r>
            <a:r>
              <a:rPr lang="en-US" altLang="zh-CN" sz="2800" b="1" dirty="0">
                <a:solidFill>
                  <a:schemeClr val="tx1"/>
                </a:solidFill>
                <a:latin typeface="楷体" panose="02010609060101010101" pitchFamily="49" charset="-122"/>
                <a:ea typeface="楷体" panose="02010609060101010101" pitchFamily="49" charset="-122"/>
              </a:rPr>
              <a:t>70</a:t>
            </a:r>
            <a:r>
              <a:rPr lang="zh-CN" altLang="en-US" sz="2800" b="1" dirty="0">
                <a:solidFill>
                  <a:schemeClr val="tx1"/>
                </a:solidFill>
                <a:latin typeface="楷体" panose="02010609060101010101" pitchFamily="49" charset="-122"/>
                <a:ea typeface="楷体" panose="02010609060101010101" pitchFamily="49" charset="-122"/>
              </a:rPr>
              <a:t>～</a:t>
            </a:r>
            <a:r>
              <a:rPr lang="en-US" altLang="zh-CN" sz="2800" b="1" dirty="0">
                <a:solidFill>
                  <a:schemeClr val="tx1"/>
                </a:solidFill>
                <a:latin typeface="楷体" panose="02010609060101010101" pitchFamily="49" charset="-122"/>
                <a:ea typeface="楷体" panose="02010609060101010101" pitchFamily="49" charset="-122"/>
              </a:rPr>
              <a:t>80℃</a:t>
            </a:r>
          </a:p>
          <a:p>
            <a:pPr>
              <a:spcBef>
                <a:spcPts val="600"/>
              </a:spcBef>
              <a:buClr>
                <a:srgbClr val="002060"/>
              </a:buClr>
            </a:pPr>
            <a:r>
              <a:rPr lang="zh-CN" altLang="en-US" sz="2800" b="1" dirty="0">
                <a:solidFill>
                  <a:schemeClr val="tx1"/>
                </a:solidFill>
                <a:latin typeface="楷体" panose="02010609060101010101" pitchFamily="49" charset="-122"/>
                <a:ea typeface="楷体" panose="02010609060101010101" pitchFamily="49" charset="-122"/>
              </a:rPr>
              <a:t>时间 </a:t>
            </a:r>
            <a:r>
              <a:rPr lang="en-US" altLang="zh-CN" sz="2800" b="1" dirty="0">
                <a:solidFill>
                  <a:schemeClr val="tx1"/>
                </a:solidFill>
                <a:latin typeface="楷体" panose="02010609060101010101" pitchFamily="49" charset="-122"/>
                <a:ea typeface="楷体" panose="02010609060101010101" pitchFamily="49" charset="-122"/>
              </a:rPr>
              <a:t>1.5</a:t>
            </a:r>
            <a:r>
              <a:rPr lang="zh-CN" altLang="en-US" sz="2800" b="1" dirty="0">
                <a:solidFill>
                  <a:schemeClr val="tx1"/>
                </a:solidFill>
                <a:latin typeface="楷体" panose="02010609060101010101" pitchFamily="49" charset="-122"/>
                <a:ea typeface="楷体" panose="02010609060101010101" pitchFamily="49" charset="-122"/>
              </a:rPr>
              <a:t>～</a:t>
            </a:r>
            <a:r>
              <a:rPr lang="en-US" altLang="zh-CN" sz="2800" b="1" dirty="0">
                <a:solidFill>
                  <a:schemeClr val="tx1"/>
                </a:solidFill>
                <a:latin typeface="楷体" panose="02010609060101010101" pitchFamily="49" charset="-122"/>
                <a:ea typeface="楷体" panose="02010609060101010101" pitchFamily="49" charset="-122"/>
              </a:rPr>
              <a:t>2.0h</a:t>
            </a:r>
          </a:p>
          <a:p>
            <a:pPr marL="457200" indent="-457200">
              <a:spcBef>
                <a:spcPts val="6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脱水</a:t>
            </a:r>
            <a:endParaRPr lang="en-US" altLang="zh-CN" sz="2800" b="1"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r>
              <a:rPr lang="zh-CN" altLang="en-US" sz="2800" b="1" dirty="0">
                <a:solidFill>
                  <a:schemeClr val="tx1"/>
                </a:solidFill>
                <a:latin typeface="楷体" panose="02010609060101010101" pitchFamily="49" charset="-122"/>
                <a:ea typeface="楷体" panose="02010609060101010101" pitchFamily="49" charset="-122"/>
              </a:rPr>
              <a:t>紧密型树脂含水率 </a:t>
            </a:r>
            <a:r>
              <a:rPr lang="en-US" altLang="zh-CN" sz="2800" b="1" dirty="0">
                <a:solidFill>
                  <a:schemeClr val="tx1"/>
                </a:solidFill>
                <a:latin typeface="楷体" panose="02010609060101010101" pitchFamily="49" charset="-122"/>
                <a:ea typeface="楷体" panose="02010609060101010101" pitchFamily="49" charset="-122"/>
              </a:rPr>
              <a:t>8%</a:t>
            </a:r>
            <a:r>
              <a:rPr lang="zh-CN" altLang="en-US" sz="2800" b="1" dirty="0">
                <a:solidFill>
                  <a:schemeClr val="tx1"/>
                </a:solidFill>
                <a:latin typeface="楷体" panose="02010609060101010101" pitchFamily="49" charset="-122"/>
                <a:ea typeface="楷体" panose="02010609060101010101" pitchFamily="49" charset="-122"/>
              </a:rPr>
              <a:t>～</a:t>
            </a:r>
            <a:r>
              <a:rPr lang="en-US" altLang="zh-CN" sz="2800" b="1" dirty="0">
                <a:solidFill>
                  <a:schemeClr val="tx1"/>
                </a:solidFill>
                <a:latin typeface="楷体" panose="02010609060101010101" pitchFamily="49" charset="-122"/>
                <a:ea typeface="楷体" panose="02010609060101010101" pitchFamily="49" charset="-122"/>
              </a:rPr>
              <a:t>15%</a:t>
            </a:r>
          </a:p>
          <a:p>
            <a:pPr>
              <a:spcBef>
                <a:spcPts val="600"/>
              </a:spcBef>
              <a:buClr>
                <a:srgbClr val="002060"/>
              </a:buClr>
            </a:pPr>
            <a:r>
              <a:rPr lang="zh-CN" altLang="en-US" sz="2800" b="1" dirty="0">
                <a:solidFill>
                  <a:schemeClr val="tx1"/>
                </a:solidFill>
                <a:latin typeface="楷体" panose="02010609060101010101" pitchFamily="49" charset="-122"/>
                <a:ea typeface="楷体" panose="02010609060101010101" pitchFamily="49" charset="-122"/>
              </a:rPr>
              <a:t>疏松型树脂含水率 </a:t>
            </a:r>
            <a:r>
              <a:rPr lang="en-US" altLang="zh-CN" sz="2800" b="1" dirty="0">
                <a:solidFill>
                  <a:schemeClr val="tx1"/>
                </a:solidFill>
                <a:latin typeface="楷体" panose="02010609060101010101" pitchFamily="49" charset="-122"/>
                <a:ea typeface="楷体" panose="02010609060101010101" pitchFamily="49" charset="-122"/>
              </a:rPr>
              <a:t>15%</a:t>
            </a:r>
            <a:r>
              <a:rPr lang="zh-CN" altLang="en-US" sz="2800" b="1" dirty="0">
                <a:solidFill>
                  <a:schemeClr val="tx1"/>
                </a:solidFill>
                <a:latin typeface="楷体" panose="02010609060101010101" pitchFamily="49" charset="-122"/>
                <a:ea typeface="楷体" panose="02010609060101010101" pitchFamily="49" charset="-122"/>
              </a:rPr>
              <a:t>～</a:t>
            </a:r>
            <a:r>
              <a:rPr lang="en-US" altLang="zh-CN" sz="2800" b="1" dirty="0">
                <a:solidFill>
                  <a:schemeClr val="tx1"/>
                </a:solidFill>
                <a:latin typeface="楷体" panose="02010609060101010101" pitchFamily="49" charset="-122"/>
                <a:ea typeface="楷体" panose="02010609060101010101" pitchFamily="49" charset="-122"/>
              </a:rPr>
              <a:t>20%</a:t>
            </a:r>
            <a:endParaRPr lang="zh-CN" altLang="en-US" sz="2800" b="1" dirty="0">
              <a:solidFill>
                <a:schemeClr val="tx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4354150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干 燥</a:t>
            </a:r>
            <a:endParaRPr lang="en-US" altLang="zh-CN" sz="2800" b="1"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00FF"/>
              </a:buClr>
              <a:buFont typeface="Wingdings" panose="05000000000000000000" pitchFamily="2" charset="2"/>
              <a:buChar char="Ø"/>
            </a:pPr>
            <a:r>
              <a:rPr lang="zh-CN" altLang="en-US" sz="2800" b="1" dirty="0">
                <a:solidFill>
                  <a:schemeClr val="tx1"/>
                </a:solidFill>
                <a:latin typeface="楷体" panose="02010609060101010101" pitchFamily="49" charset="-122"/>
                <a:ea typeface="楷体" panose="02010609060101010101" pitchFamily="49" charset="-122"/>
              </a:rPr>
              <a:t>第一段</a:t>
            </a:r>
            <a:r>
              <a:rPr lang="zh-CN" altLang="en-US" sz="2800" b="1" dirty="0">
                <a:solidFill>
                  <a:srgbClr val="0000FF"/>
                </a:solidFill>
                <a:latin typeface="楷体" panose="02010609060101010101" pitchFamily="49" charset="-122"/>
                <a:ea typeface="楷体" panose="02010609060101010101" pitchFamily="49" charset="-122"/>
              </a:rPr>
              <a:t>气流干燥管</a:t>
            </a:r>
            <a:r>
              <a:rPr lang="zh-CN" altLang="en-US" sz="2800" b="1" dirty="0">
                <a:solidFill>
                  <a:schemeClr val="tx1"/>
                </a:solidFill>
                <a:latin typeface="楷体" panose="02010609060101010101" pitchFamily="49" charset="-122"/>
                <a:ea typeface="楷体" panose="02010609060101010101" pitchFamily="49" charset="-122"/>
              </a:rPr>
              <a:t>干燥</a:t>
            </a:r>
          </a:p>
          <a:p>
            <a:pPr>
              <a:spcBef>
                <a:spcPts val="600"/>
              </a:spcBef>
              <a:buClr>
                <a:srgbClr val="002060"/>
              </a:buClr>
            </a:pPr>
            <a:r>
              <a:rPr lang="zh-CN" altLang="en-US" sz="2800" b="1" dirty="0">
                <a:solidFill>
                  <a:schemeClr val="tx1"/>
                </a:solidFill>
                <a:latin typeface="楷体" panose="02010609060101010101" pitchFamily="49" charset="-122"/>
                <a:ea typeface="楷体" panose="02010609060101010101" pitchFamily="49" charset="-122"/>
              </a:rPr>
              <a:t>干燥温度 </a:t>
            </a:r>
            <a:r>
              <a:rPr lang="en-US" altLang="zh-CN" sz="2800" b="1" dirty="0">
                <a:solidFill>
                  <a:schemeClr val="tx1"/>
                </a:solidFill>
                <a:latin typeface="楷体" panose="02010609060101010101" pitchFamily="49" charset="-122"/>
                <a:ea typeface="楷体" panose="02010609060101010101" pitchFamily="49" charset="-122"/>
              </a:rPr>
              <a:t>40</a:t>
            </a:r>
            <a:r>
              <a:rPr lang="zh-CN" altLang="en-US" sz="2800" b="1" dirty="0">
                <a:solidFill>
                  <a:schemeClr val="tx1"/>
                </a:solidFill>
                <a:latin typeface="楷体" panose="02010609060101010101" pitchFamily="49" charset="-122"/>
                <a:ea typeface="楷体" panose="02010609060101010101" pitchFamily="49" charset="-122"/>
              </a:rPr>
              <a:t>～</a:t>
            </a:r>
            <a:r>
              <a:rPr lang="en-US" altLang="zh-CN" sz="2800" b="1" dirty="0">
                <a:solidFill>
                  <a:schemeClr val="tx1"/>
                </a:solidFill>
                <a:latin typeface="楷体" panose="02010609060101010101" pitchFamily="49" charset="-122"/>
                <a:ea typeface="楷体" panose="02010609060101010101" pitchFamily="49" charset="-122"/>
              </a:rPr>
              <a:t>150℃</a:t>
            </a:r>
          </a:p>
          <a:p>
            <a:pPr>
              <a:spcBef>
                <a:spcPts val="600"/>
              </a:spcBef>
              <a:buClr>
                <a:srgbClr val="002060"/>
              </a:buClr>
            </a:pPr>
            <a:r>
              <a:rPr lang="zh-CN" altLang="en-US" sz="2800" b="1" dirty="0">
                <a:solidFill>
                  <a:schemeClr val="tx1"/>
                </a:solidFill>
                <a:latin typeface="楷体" panose="02010609060101010101" pitchFamily="49" charset="-122"/>
                <a:ea typeface="楷体" panose="02010609060101010101" pitchFamily="49" charset="-122"/>
              </a:rPr>
              <a:t>风速 </a:t>
            </a:r>
            <a:r>
              <a:rPr lang="en-US" altLang="zh-CN" sz="2800" b="1" dirty="0">
                <a:solidFill>
                  <a:schemeClr val="tx1"/>
                </a:solidFill>
                <a:latin typeface="楷体" panose="02010609060101010101" pitchFamily="49" charset="-122"/>
                <a:ea typeface="楷体" panose="02010609060101010101" pitchFamily="49" charset="-122"/>
              </a:rPr>
              <a:t>15m/s</a:t>
            </a:r>
          </a:p>
          <a:p>
            <a:pPr>
              <a:spcBef>
                <a:spcPts val="600"/>
              </a:spcBef>
              <a:buClr>
                <a:srgbClr val="002060"/>
              </a:buClr>
            </a:pPr>
            <a:r>
              <a:rPr lang="zh-CN" altLang="en-US" sz="2800" b="1" dirty="0">
                <a:solidFill>
                  <a:schemeClr val="tx1"/>
                </a:solidFill>
                <a:latin typeface="楷体" panose="02010609060101010101" pitchFamily="49" charset="-122"/>
                <a:ea typeface="楷体" panose="02010609060101010101" pitchFamily="49" charset="-122"/>
              </a:rPr>
              <a:t>物料停留时间 </a:t>
            </a:r>
            <a:r>
              <a:rPr lang="en-US" altLang="zh-CN" sz="2800" b="1" dirty="0">
                <a:solidFill>
                  <a:schemeClr val="tx1"/>
                </a:solidFill>
                <a:latin typeface="楷体" panose="02010609060101010101" pitchFamily="49" charset="-122"/>
                <a:ea typeface="楷体" panose="02010609060101010101" pitchFamily="49" charset="-122"/>
              </a:rPr>
              <a:t>1.2s</a:t>
            </a:r>
          </a:p>
          <a:p>
            <a:pPr>
              <a:spcBef>
                <a:spcPts val="600"/>
              </a:spcBef>
              <a:buClr>
                <a:srgbClr val="002060"/>
              </a:buClr>
            </a:pPr>
            <a:r>
              <a:rPr lang="zh-CN" altLang="en-US" sz="2800" b="1" dirty="0">
                <a:solidFill>
                  <a:schemeClr val="tx1"/>
                </a:solidFill>
                <a:latin typeface="楷体" panose="02010609060101010101" pitchFamily="49" charset="-122"/>
                <a:ea typeface="楷体" panose="02010609060101010101" pitchFamily="49" charset="-122"/>
              </a:rPr>
              <a:t>含水率 ＜</a:t>
            </a:r>
            <a:r>
              <a:rPr lang="en-US" altLang="zh-CN" sz="2800" b="1" dirty="0">
                <a:solidFill>
                  <a:schemeClr val="tx1"/>
                </a:solidFill>
                <a:latin typeface="楷体" panose="02010609060101010101" pitchFamily="49" charset="-122"/>
                <a:ea typeface="楷体" panose="02010609060101010101" pitchFamily="49" charset="-122"/>
              </a:rPr>
              <a:t>4%</a:t>
            </a:r>
          </a:p>
          <a:p>
            <a:pPr marL="457200" indent="-457200">
              <a:spcBef>
                <a:spcPts val="600"/>
              </a:spcBef>
              <a:buClr>
                <a:srgbClr val="0000FF"/>
              </a:buClr>
              <a:buFont typeface="Wingdings" panose="05000000000000000000" pitchFamily="2" charset="2"/>
              <a:buChar char="Ø"/>
            </a:pPr>
            <a:r>
              <a:rPr lang="zh-CN" altLang="en-US" sz="2800" b="1" dirty="0">
                <a:solidFill>
                  <a:schemeClr val="tx1"/>
                </a:solidFill>
                <a:latin typeface="楷体" panose="02010609060101010101" pitchFamily="49" charset="-122"/>
                <a:ea typeface="楷体" panose="02010609060101010101" pitchFamily="49" charset="-122"/>
              </a:rPr>
              <a:t>第二段</a:t>
            </a:r>
            <a:r>
              <a:rPr lang="zh-CN" altLang="en-US" sz="2800" b="1" dirty="0">
                <a:solidFill>
                  <a:srgbClr val="0000FF"/>
                </a:solidFill>
                <a:latin typeface="楷体" panose="02010609060101010101" pitchFamily="49" charset="-122"/>
                <a:ea typeface="楷体" panose="02010609060101010101" pitchFamily="49" charset="-122"/>
              </a:rPr>
              <a:t>沸腾床干燥</a:t>
            </a:r>
          </a:p>
          <a:p>
            <a:pPr>
              <a:spcBef>
                <a:spcPts val="600"/>
              </a:spcBef>
              <a:buClr>
                <a:srgbClr val="002060"/>
              </a:buClr>
            </a:pPr>
            <a:r>
              <a:rPr lang="zh-CN" altLang="en-US" sz="2800" b="1" dirty="0">
                <a:solidFill>
                  <a:schemeClr val="tx1"/>
                </a:solidFill>
                <a:latin typeface="楷体" panose="02010609060101010101" pitchFamily="49" charset="-122"/>
                <a:ea typeface="楷体" panose="02010609060101010101" pitchFamily="49" charset="-122"/>
              </a:rPr>
              <a:t>干燥温度 </a:t>
            </a:r>
            <a:r>
              <a:rPr lang="en-US" altLang="zh-CN" sz="2800" b="1" dirty="0">
                <a:solidFill>
                  <a:schemeClr val="tx1"/>
                </a:solidFill>
                <a:latin typeface="楷体" panose="02010609060101010101" pitchFamily="49" charset="-122"/>
                <a:ea typeface="楷体" panose="02010609060101010101" pitchFamily="49" charset="-122"/>
              </a:rPr>
              <a:t>120℃</a:t>
            </a:r>
          </a:p>
          <a:p>
            <a:pPr>
              <a:spcBef>
                <a:spcPts val="600"/>
              </a:spcBef>
              <a:buClr>
                <a:srgbClr val="002060"/>
              </a:buClr>
            </a:pPr>
            <a:r>
              <a:rPr lang="zh-CN" altLang="en-US" sz="2800" b="1" dirty="0">
                <a:solidFill>
                  <a:schemeClr val="tx1"/>
                </a:solidFill>
                <a:latin typeface="楷体" panose="02010609060101010101" pitchFamily="49" charset="-122"/>
                <a:ea typeface="楷体" panose="02010609060101010101" pitchFamily="49" charset="-122"/>
              </a:rPr>
              <a:t>物料停留时间 </a:t>
            </a:r>
            <a:r>
              <a:rPr lang="en-US" altLang="zh-CN" sz="2800" b="1" dirty="0">
                <a:solidFill>
                  <a:schemeClr val="tx1"/>
                </a:solidFill>
                <a:latin typeface="楷体" panose="02010609060101010101" pitchFamily="49" charset="-122"/>
                <a:ea typeface="楷体" panose="02010609060101010101" pitchFamily="49" charset="-122"/>
              </a:rPr>
              <a:t>12min</a:t>
            </a:r>
          </a:p>
          <a:p>
            <a:pPr>
              <a:spcBef>
                <a:spcPts val="600"/>
              </a:spcBef>
              <a:buClr>
                <a:srgbClr val="002060"/>
              </a:buClr>
            </a:pPr>
            <a:r>
              <a:rPr lang="zh-CN" altLang="en-US" sz="2800" b="1" dirty="0">
                <a:solidFill>
                  <a:schemeClr val="tx1"/>
                </a:solidFill>
                <a:latin typeface="楷体" panose="02010609060101010101" pitchFamily="49" charset="-122"/>
                <a:ea typeface="楷体" panose="02010609060101010101" pitchFamily="49" charset="-122"/>
              </a:rPr>
              <a:t>含水率 ＜</a:t>
            </a:r>
            <a:r>
              <a:rPr lang="en-US" altLang="zh-CN" sz="2800" b="1" dirty="0">
                <a:solidFill>
                  <a:schemeClr val="tx1"/>
                </a:solidFill>
                <a:latin typeface="楷体" panose="02010609060101010101" pitchFamily="49" charset="-122"/>
                <a:ea typeface="楷体" panose="02010609060101010101" pitchFamily="49" charset="-122"/>
              </a:rPr>
              <a:t>0.3%</a:t>
            </a:r>
            <a:endParaRPr lang="zh-CN" altLang="en-US" sz="2800" b="1" dirty="0">
              <a:solidFill>
                <a:schemeClr val="tx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6550396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性能</a:t>
            </a:r>
          </a:p>
        </p:txBody>
      </p:sp>
      <p:graphicFrame>
        <p:nvGraphicFramePr>
          <p:cNvPr id="2" name="表格 1"/>
          <p:cNvGraphicFramePr>
            <a:graphicFrameLocks noGrp="1"/>
          </p:cNvGraphicFramePr>
          <p:nvPr>
            <p:extLst>
              <p:ext uri="{D42A27DB-BD31-4B8C-83A1-F6EECF244321}">
                <p14:modId xmlns:p14="http://schemas.microsoft.com/office/powerpoint/2010/main" val="1122097473"/>
              </p:ext>
            </p:extLst>
          </p:nvPr>
        </p:nvGraphicFramePr>
        <p:xfrm>
          <a:off x="395536" y="764927"/>
          <a:ext cx="8424936" cy="5760720"/>
        </p:xfrm>
        <a:graphic>
          <a:graphicData uri="http://schemas.openxmlformats.org/drawingml/2006/table">
            <a:tbl>
              <a:tblPr firstRow="1" bandRow="1">
                <a:tableStyleId>{7DF18680-E054-41AD-8BC1-D1AEF772440D}</a:tableStyleId>
              </a:tblPr>
              <a:tblGrid>
                <a:gridCol w="1800200">
                  <a:extLst>
                    <a:ext uri="{9D8B030D-6E8A-4147-A177-3AD203B41FA5}">
                      <a16:colId xmlns:a16="http://schemas.microsoft.com/office/drawing/2014/main" val="20000"/>
                    </a:ext>
                  </a:extLst>
                </a:gridCol>
                <a:gridCol w="2664296">
                  <a:extLst>
                    <a:ext uri="{9D8B030D-6E8A-4147-A177-3AD203B41FA5}">
                      <a16:colId xmlns:a16="http://schemas.microsoft.com/office/drawing/2014/main" val="20001"/>
                    </a:ext>
                  </a:extLst>
                </a:gridCol>
                <a:gridCol w="3960440">
                  <a:extLst>
                    <a:ext uri="{9D8B030D-6E8A-4147-A177-3AD203B41FA5}">
                      <a16:colId xmlns:a16="http://schemas.microsoft.com/office/drawing/2014/main" val="20002"/>
                    </a:ext>
                  </a:extLst>
                </a:gridCol>
              </a:tblGrid>
              <a:tr h="370840">
                <a:tc>
                  <a:txBody>
                    <a:bodyPr/>
                    <a:lstStyle/>
                    <a:p>
                      <a:pPr algn="ctr"/>
                      <a:r>
                        <a:rPr lang="zh-CN" altLang="en-US" sz="2400" baseline="0" dirty="0">
                          <a:latin typeface="Arial" panose="020B0604020202020204" pitchFamily="34" charset="0"/>
                          <a:ea typeface="楷体" panose="02010609060101010101" pitchFamily="49" charset="-122"/>
                        </a:rPr>
                        <a:t>比较项目</a:t>
                      </a:r>
                    </a:p>
                  </a:txBody>
                  <a:tcPr anchor="ctr"/>
                </a:tc>
                <a:tc>
                  <a:txBody>
                    <a:bodyPr/>
                    <a:lstStyle/>
                    <a:p>
                      <a:pPr algn="ctr"/>
                      <a:r>
                        <a:rPr lang="en-US" altLang="zh-CN" sz="2400" baseline="0" dirty="0">
                          <a:latin typeface="Arial" panose="020B0604020202020204" pitchFamily="34" charset="0"/>
                          <a:ea typeface="楷体" panose="02010609060101010101" pitchFamily="49" charset="-122"/>
                        </a:rPr>
                        <a:t>XJ</a:t>
                      </a:r>
                      <a:r>
                        <a:rPr lang="zh-CN" altLang="en-US" sz="2400" baseline="0" dirty="0">
                          <a:latin typeface="Arial" panose="020B0604020202020204" pitchFamily="34" charset="0"/>
                          <a:ea typeface="楷体" panose="02010609060101010101" pitchFamily="49" charset="-122"/>
                        </a:rPr>
                        <a:t>型</a:t>
                      </a:r>
                    </a:p>
                  </a:txBody>
                  <a:tcPr anchor="ctr"/>
                </a:tc>
                <a:tc>
                  <a:txBody>
                    <a:bodyPr/>
                    <a:lstStyle/>
                    <a:p>
                      <a:pPr algn="ctr"/>
                      <a:r>
                        <a:rPr lang="en-US" altLang="zh-CN" sz="2400" baseline="0" dirty="0">
                          <a:latin typeface="Arial" panose="020B0604020202020204" pitchFamily="34" charset="0"/>
                          <a:ea typeface="楷体" panose="02010609060101010101" pitchFamily="49" charset="-122"/>
                        </a:rPr>
                        <a:t>SG</a:t>
                      </a:r>
                      <a:r>
                        <a:rPr lang="zh-CN" altLang="en-US" sz="2400" baseline="0" dirty="0">
                          <a:latin typeface="Arial" panose="020B0604020202020204" pitchFamily="34" charset="0"/>
                          <a:ea typeface="楷体" panose="02010609060101010101" pitchFamily="49" charset="-122"/>
                        </a:rPr>
                        <a:t>型</a:t>
                      </a:r>
                    </a:p>
                  </a:txBody>
                  <a:tcPr anchor="ctr"/>
                </a:tc>
                <a:extLst>
                  <a:ext uri="{0D108BD9-81ED-4DB2-BD59-A6C34878D82A}">
                    <a16:rowId xmlns:a16="http://schemas.microsoft.com/office/drawing/2014/main" val="10000"/>
                  </a:ext>
                </a:extLst>
              </a:tr>
              <a:tr h="370840">
                <a:tc>
                  <a:txBody>
                    <a:bodyPr/>
                    <a:lstStyle/>
                    <a:p>
                      <a:pPr algn="ctr"/>
                      <a:r>
                        <a:rPr lang="zh-CN" altLang="en-US" sz="2400" baseline="0" dirty="0">
                          <a:solidFill>
                            <a:srgbClr val="0000FF"/>
                          </a:solidFill>
                          <a:latin typeface="Arial" panose="020B0604020202020204" pitchFamily="34" charset="0"/>
                          <a:ea typeface="楷体" panose="02010609060101010101" pitchFamily="49" charset="-122"/>
                        </a:rPr>
                        <a:t>吸塑能力</a:t>
                      </a:r>
                    </a:p>
                  </a:txBody>
                  <a:tcPr anchor="ctr"/>
                </a:tc>
                <a:tc>
                  <a:txBody>
                    <a:bodyPr/>
                    <a:lstStyle/>
                    <a:p>
                      <a:pPr algn="ctr"/>
                      <a:r>
                        <a:rPr lang="en-US" altLang="zh-CN" sz="2400" baseline="0" dirty="0">
                          <a:latin typeface="Arial" panose="020B0604020202020204" pitchFamily="34" charset="0"/>
                          <a:ea typeface="楷体" panose="02010609060101010101" pitchFamily="49" charset="-122"/>
                        </a:rPr>
                        <a:t>6%~13%</a:t>
                      </a:r>
                      <a:r>
                        <a:rPr lang="zh-CN" altLang="en-US" sz="2400" baseline="0" dirty="0">
                          <a:latin typeface="Arial" panose="020B0604020202020204" pitchFamily="34" charset="0"/>
                          <a:ea typeface="楷体" panose="02010609060101010101" pitchFamily="49" charset="-122"/>
                        </a:rPr>
                        <a:t>，吸收慢</a:t>
                      </a:r>
                    </a:p>
                  </a:txBody>
                  <a:tcPr anchor="ctr"/>
                </a:tc>
                <a:tc>
                  <a:txBody>
                    <a:bodyPr/>
                    <a:lstStyle/>
                    <a:p>
                      <a:pPr algn="ctr"/>
                      <a:r>
                        <a:rPr lang="en-US" altLang="zh-CN" sz="2400" baseline="0" dirty="0">
                          <a:latin typeface="Arial" panose="020B0604020202020204" pitchFamily="34" charset="0"/>
                          <a:ea typeface="楷体" panose="02010609060101010101" pitchFamily="49" charset="-122"/>
                        </a:rPr>
                        <a:t>13%~15%</a:t>
                      </a:r>
                      <a:r>
                        <a:rPr lang="zh-CN" altLang="en-US" sz="2400" baseline="0" dirty="0">
                          <a:latin typeface="Arial" panose="020B0604020202020204" pitchFamily="34" charset="0"/>
                          <a:ea typeface="楷体" panose="02010609060101010101" pitchFamily="49" charset="-122"/>
                        </a:rPr>
                        <a:t>，吸收快</a:t>
                      </a:r>
                    </a:p>
                  </a:txBody>
                  <a:tcPr anchor="ct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aseline="0" dirty="0">
                          <a:solidFill>
                            <a:srgbClr val="0000FF"/>
                          </a:solidFill>
                          <a:latin typeface="Arial" panose="020B0604020202020204" pitchFamily="34" charset="0"/>
                          <a:ea typeface="楷体" panose="02010609060101010101" pitchFamily="49" charset="-122"/>
                        </a:rPr>
                        <a:t>捏合溶胀</a:t>
                      </a:r>
                    </a:p>
                  </a:txBody>
                  <a:tcPr anchor="ctr"/>
                </a:tc>
                <a:tc>
                  <a:txBody>
                    <a:bodyPr/>
                    <a:lstStyle/>
                    <a:p>
                      <a:pPr algn="ctr"/>
                      <a:r>
                        <a:rPr lang="zh-CN" altLang="en-US" sz="2400" baseline="0" dirty="0">
                          <a:latin typeface="Arial" panose="020B0604020202020204" pitchFamily="34" charset="0"/>
                          <a:ea typeface="楷体" panose="02010609060101010101" pitchFamily="49" charset="-122"/>
                        </a:rPr>
                        <a:t>在增塑剂中溶胀起点及终点温度较高，捏合溶胀速度慢</a:t>
                      </a:r>
                    </a:p>
                  </a:txBody>
                  <a:tcPr anchor="ctr"/>
                </a:tc>
                <a:tc>
                  <a:txBody>
                    <a:bodyPr/>
                    <a:lstStyle/>
                    <a:p>
                      <a:pPr algn="ctr"/>
                      <a:r>
                        <a:rPr lang="zh-CN" altLang="en-US" sz="2400" baseline="0" dirty="0">
                          <a:latin typeface="Arial" panose="020B0604020202020204" pitchFamily="34" charset="0"/>
                          <a:ea typeface="楷体" panose="02010609060101010101" pitchFamily="49" charset="-122"/>
                        </a:rPr>
                        <a:t>起点与终点温度都可低</a:t>
                      </a:r>
                      <a:r>
                        <a:rPr lang="en-US" altLang="zh-CN" sz="2400" baseline="0" dirty="0">
                          <a:latin typeface="Arial" panose="020B0604020202020204" pitchFamily="34" charset="0"/>
                          <a:ea typeface="楷体" panose="02010609060101010101" pitchFamily="49" charset="-122"/>
                        </a:rPr>
                        <a:t>20</a:t>
                      </a:r>
                      <a:r>
                        <a:rPr lang="zh-CN" altLang="en-US" sz="2400" baseline="0" dirty="0">
                          <a:latin typeface="Arial" panose="020B0604020202020204" pitchFamily="34" charset="0"/>
                          <a:ea typeface="楷体" panose="02010609060101010101" pitchFamily="49" charset="-122"/>
                        </a:rPr>
                        <a:t>℃，捏合溶胀速度快</a:t>
                      </a:r>
                    </a:p>
                  </a:txBody>
                  <a:tcPr anchor="ctr"/>
                </a:tc>
                <a:extLst>
                  <a:ext uri="{0D108BD9-81ED-4DB2-BD59-A6C34878D82A}">
                    <a16:rowId xmlns:a16="http://schemas.microsoft.com/office/drawing/2014/main" val="10002"/>
                  </a:ext>
                </a:extLst>
              </a:tr>
              <a:tr h="370840">
                <a:tc>
                  <a:txBody>
                    <a:bodyPr/>
                    <a:lstStyle/>
                    <a:p>
                      <a:pPr algn="ctr"/>
                      <a:r>
                        <a:rPr lang="zh-CN" altLang="en-US" sz="2400" baseline="0" dirty="0">
                          <a:solidFill>
                            <a:srgbClr val="0000FF"/>
                          </a:solidFill>
                          <a:latin typeface="Arial" panose="020B0604020202020204" pitchFamily="34" charset="0"/>
                          <a:ea typeface="楷体" panose="02010609060101010101" pitchFamily="49" charset="-122"/>
                        </a:rPr>
                        <a:t>捏合料输送</a:t>
                      </a:r>
                    </a:p>
                  </a:txBody>
                  <a:tcPr anchor="ctr"/>
                </a:tc>
                <a:tc>
                  <a:txBody>
                    <a:bodyPr/>
                    <a:lstStyle/>
                    <a:p>
                      <a:pPr algn="ctr"/>
                      <a:r>
                        <a:rPr lang="zh-CN" altLang="en-US" sz="2400" baseline="0" dirty="0">
                          <a:latin typeface="Arial" panose="020B0604020202020204" pitchFamily="34" charset="0"/>
                          <a:ea typeface="楷体" panose="02010609060101010101" pitchFamily="49" charset="-122"/>
                        </a:rPr>
                        <a:t>料细易结团粘壁</a:t>
                      </a:r>
                    </a:p>
                  </a:txBody>
                  <a:tcPr anchor="ctr"/>
                </a:tc>
                <a:tc>
                  <a:txBody>
                    <a:bodyPr/>
                    <a:lstStyle/>
                    <a:p>
                      <a:pPr algn="ctr"/>
                      <a:r>
                        <a:rPr lang="zh-CN" altLang="en-US" sz="2400" baseline="0" dirty="0">
                          <a:latin typeface="Arial" panose="020B0604020202020204" pitchFamily="34" charset="0"/>
                          <a:ea typeface="楷体" panose="02010609060101010101" pitchFamily="49" charset="-122"/>
                        </a:rPr>
                        <a:t>干而松，不易粘壁，输送量大</a:t>
                      </a:r>
                    </a:p>
                  </a:txBody>
                  <a:tcPr anchor="ctr"/>
                </a:tc>
                <a:extLst>
                  <a:ext uri="{0D108BD9-81ED-4DB2-BD59-A6C34878D82A}">
                    <a16:rowId xmlns:a16="http://schemas.microsoft.com/office/drawing/2014/main" val="10003"/>
                  </a:ext>
                </a:extLst>
              </a:tr>
              <a:tr h="370840">
                <a:tc>
                  <a:txBody>
                    <a:bodyPr/>
                    <a:lstStyle/>
                    <a:p>
                      <a:pPr algn="ctr"/>
                      <a:r>
                        <a:rPr lang="zh-CN" altLang="en-US" sz="2400" baseline="0" dirty="0">
                          <a:solidFill>
                            <a:srgbClr val="0000FF"/>
                          </a:solidFill>
                          <a:latin typeface="Arial" panose="020B0604020202020204" pitchFamily="34" charset="0"/>
                          <a:ea typeface="楷体" panose="02010609060101010101" pitchFamily="49" charset="-122"/>
                        </a:rPr>
                        <a:t>挤出机加料</a:t>
                      </a:r>
                    </a:p>
                  </a:txBody>
                  <a:tcPr anchor="ctr"/>
                </a:tc>
                <a:tc>
                  <a:txBody>
                    <a:bodyPr/>
                    <a:lstStyle/>
                    <a:p>
                      <a:pPr algn="ctr"/>
                      <a:r>
                        <a:rPr lang="zh-CN" altLang="en-US" sz="2400" baseline="0" dirty="0">
                          <a:latin typeface="Arial" panose="020B0604020202020204" pitchFamily="34" charset="0"/>
                          <a:ea typeface="楷体" panose="02010609060101010101" pitchFamily="49" charset="-122"/>
                        </a:rPr>
                        <a:t>流动性差，易架桥</a:t>
                      </a:r>
                    </a:p>
                  </a:txBody>
                  <a:tcPr anchor="ctr"/>
                </a:tc>
                <a:tc>
                  <a:txBody>
                    <a:bodyPr/>
                    <a:lstStyle/>
                    <a:p>
                      <a:pPr algn="ctr"/>
                      <a:r>
                        <a:rPr lang="zh-CN" altLang="en-US" sz="2400" baseline="0" dirty="0">
                          <a:latin typeface="Arial" panose="020B0604020202020204" pitchFamily="34" charset="0"/>
                          <a:ea typeface="楷体" panose="02010609060101010101" pitchFamily="49" charset="-122"/>
                        </a:rPr>
                        <a:t>流动性好，进料快</a:t>
                      </a:r>
                    </a:p>
                  </a:txBody>
                  <a:tcPr anchor="ctr"/>
                </a:tc>
                <a:extLst>
                  <a:ext uri="{0D108BD9-81ED-4DB2-BD59-A6C34878D82A}">
                    <a16:rowId xmlns:a16="http://schemas.microsoft.com/office/drawing/2014/main" val="10004"/>
                  </a:ext>
                </a:extLst>
              </a:tr>
              <a:tr h="370840">
                <a:tc>
                  <a:txBody>
                    <a:bodyPr/>
                    <a:lstStyle/>
                    <a:p>
                      <a:pPr algn="ctr"/>
                      <a:r>
                        <a:rPr lang="zh-CN" altLang="en-US" sz="2400" baseline="0" dirty="0">
                          <a:solidFill>
                            <a:srgbClr val="0000FF"/>
                          </a:solidFill>
                          <a:latin typeface="Arial" panose="020B0604020202020204" pitchFamily="34" charset="0"/>
                          <a:ea typeface="楷体" panose="02010609060101010101" pitchFamily="49" charset="-122"/>
                        </a:rPr>
                        <a:t>塑化性能</a:t>
                      </a:r>
                    </a:p>
                  </a:txBody>
                  <a:tcPr anchor="ctr"/>
                </a:tc>
                <a:tc>
                  <a:txBody>
                    <a:bodyPr/>
                    <a:lstStyle/>
                    <a:p>
                      <a:pPr algn="ctr"/>
                      <a:r>
                        <a:rPr lang="zh-CN" altLang="en-US" sz="2400" baseline="0" dirty="0">
                          <a:latin typeface="Arial" panose="020B0604020202020204" pitchFamily="34" charset="0"/>
                          <a:ea typeface="楷体" panose="02010609060101010101" pitchFamily="49" charset="-122"/>
                        </a:rPr>
                        <a:t>塑化慢，易存在未塑化的生料</a:t>
                      </a:r>
                    </a:p>
                  </a:txBody>
                  <a:tcPr anchor="ctr"/>
                </a:tc>
                <a:tc>
                  <a:txBody>
                    <a:bodyPr/>
                    <a:lstStyle/>
                    <a:p>
                      <a:pPr algn="ctr"/>
                      <a:r>
                        <a:rPr lang="zh-CN" altLang="en-US" sz="2400" baseline="0" dirty="0">
                          <a:latin typeface="Arial" panose="020B0604020202020204" pitchFamily="34" charset="0"/>
                          <a:ea typeface="楷体" panose="02010609060101010101" pitchFamily="49" charset="-122"/>
                        </a:rPr>
                        <a:t>塑化快，温度可低</a:t>
                      </a:r>
                      <a:r>
                        <a:rPr lang="en-US" altLang="zh-CN" sz="2400" baseline="0" dirty="0">
                          <a:latin typeface="Arial" panose="020B0604020202020204" pitchFamily="34" charset="0"/>
                          <a:ea typeface="楷体" panose="02010609060101010101" pitchFamily="49" charset="-122"/>
                        </a:rPr>
                        <a:t>5~10</a:t>
                      </a:r>
                      <a:r>
                        <a:rPr lang="zh-CN" altLang="en-US" sz="2400" baseline="0" dirty="0">
                          <a:latin typeface="Arial" panose="020B0604020202020204" pitchFamily="34" charset="0"/>
                          <a:ea typeface="楷体" panose="02010609060101010101" pitchFamily="49" charset="-122"/>
                        </a:rPr>
                        <a:t>℃，不易结焦，可减少清理损失</a:t>
                      </a:r>
                    </a:p>
                  </a:txBody>
                  <a:tcPr anchor="ctr"/>
                </a:tc>
                <a:extLst>
                  <a:ext uri="{0D108BD9-81ED-4DB2-BD59-A6C34878D82A}">
                    <a16:rowId xmlns:a16="http://schemas.microsoft.com/office/drawing/2014/main" val="10005"/>
                  </a:ext>
                </a:extLst>
              </a:tr>
              <a:tr h="370840">
                <a:tc>
                  <a:txBody>
                    <a:bodyPr/>
                    <a:lstStyle/>
                    <a:p>
                      <a:pPr algn="ctr"/>
                      <a:r>
                        <a:rPr lang="zh-CN" altLang="en-US" sz="2400" baseline="0" dirty="0">
                          <a:solidFill>
                            <a:srgbClr val="0000FF"/>
                          </a:solidFill>
                          <a:latin typeface="Arial" panose="020B0604020202020204" pitchFamily="34" charset="0"/>
                          <a:ea typeface="楷体" panose="02010609060101010101" pitchFamily="49" charset="-122"/>
                        </a:rPr>
                        <a:t>制品综合质量</a:t>
                      </a:r>
                    </a:p>
                  </a:txBody>
                  <a:tcPr anchor="ctr"/>
                </a:tc>
                <a:tc>
                  <a:txBody>
                    <a:bodyPr/>
                    <a:lstStyle/>
                    <a:p>
                      <a:pPr algn="ctr"/>
                      <a:r>
                        <a:rPr lang="zh-CN" altLang="en-US" sz="2400" baseline="0" dirty="0">
                          <a:latin typeface="Arial" panose="020B0604020202020204" pitchFamily="34" charset="0"/>
                          <a:ea typeface="楷体" panose="02010609060101010101" pitchFamily="49" charset="-122"/>
                        </a:rPr>
                        <a:t>电绝缘性、热老化性能较差，制品表面一般比较粗糙，色泽不鲜艳</a:t>
                      </a:r>
                    </a:p>
                  </a:txBody>
                  <a:tcPr anchor="ctr"/>
                </a:tc>
                <a:tc>
                  <a:txBody>
                    <a:bodyPr/>
                    <a:lstStyle/>
                    <a:p>
                      <a:pPr algn="ctr"/>
                      <a:r>
                        <a:rPr lang="zh-CN" altLang="en-US" sz="2400" baseline="0" dirty="0">
                          <a:latin typeface="Arial" panose="020B0604020202020204" pitchFamily="34" charset="0"/>
                          <a:ea typeface="楷体" panose="02010609060101010101" pitchFamily="49" charset="-122"/>
                        </a:rPr>
                        <a:t>电绝缘性、热老化性能较好，制品表面光滑，色泽鲜艳，易保证白度及透明性要求</a:t>
                      </a:r>
                    </a:p>
                  </a:txBody>
                  <a:tcPr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882189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358250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苯乙烯悬浮聚合</a:t>
            </a:r>
          </a:p>
        </p:txBody>
      </p:sp>
      <p:sp>
        <p:nvSpPr>
          <p:cNvPr id="9" name="对角圆角矩形 8"/>
          <p:cNvSpPr/>
          <p:nvPr/>
        </p:nvSpPr>
        <p:spPr>
          <a:xfrm>
            <a:off x="395536" y="836712"/>
            <a:ext cx="8352928"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a:spcBef>
                <a:spcPts val="600"/>
              </a:spcBef>
              <a:buClr>
                <a:srgbClr val="002060"/>
              </a:buClr>
            </a:pPr>
            <a:r>
              <a:rPr lang="zh-CN" altLang="en-US" sz="2800" b="1" dirty="0">
                <a:solidFill>
                  <a:schemeClr val="tx1"/>
                </a:solidFill>
                <a:latin typeface="Arial" panose="020B0604020202020204" pitchFamily="34" charset="0"/>
                <a:ea typeface="楷体" panose="02010609060101010101" pitchFamily="49" charset="-122"/>
              </a:rPr>
              <a:t>特点</a:t>
            </a:r>
            <a:endParaRPr lang="en-US" altLang="zh-CN" sz="2800" b="1" dirty="0">
              <a:solidFill>
                <a:schemeClr val="tx1"/>
              </a:solidFill>
              <a:latin typeface="Arial" panose="020B0604020202020204" pitchFamily="34" charset="0"/>
              <a:ea typeface="楷体" panose="02010609060101010101" pitchFamily="49" charset="-122"/>
            </a:endParaRPr>
          </a:p>
          <a:p>
            <a:pPr marL="457200" indent="-457200">
              <a:spcBef>
                <a:spcPts val="600"/>
              </a:spcBef>
              <a:buClr>
                <a:srgbClr val="002060"/>
              </a:buClr>
              <a:buFont typeface="Wingdings" panose="05000000000000000000" pitchFamily="2" charset="2"/>
              <a:buChar char="u"/>
            </a:pPr>
            <a:r>
              <a:rPr lang="zh-CN" altLang="en-US" sz="2800" b="1" dirty="0">
                <a:solidFill>
                  <a:schemeClr val="tx1"/>
                </a:solidFill>
                <a:latin typeface="Arial" panose="020B0604020202020204" pitchFamily="34" charset="0"/>
                <a:ea typeface="楷体" panose="02010609060101010101" pitchFamily="49" charset="-122"/>
              </a:rPr>
              <a:t>聚合反应速率</a:t>
            </a:r>
            <a:r>
              <a:rPr lang="en-US" altLang="zh-CN" sz="2800" b="1" dirty="0">
                <a:solidFill>
                  <a:schemeClr val="tx1"/>
                </a:solidFill>
                <a:latin typeface="Arial" panose="020B0604020202020204" pitchFamily="34" charset="0"/>
                <a:ea typeface="楷体" panose="02010609060101010101" pitchFamily="49" charset="-122"/>
              </a:rPr>
              <a:t>150</a:t>
            </a:r>
            <a:r>
              <a:rPr lang="zh-CN" altLang="en-US" sz="2800" b="1" dirty="0">
                <a:solidFill>
                  <a:schemeClr val="tx1"/>
                </a:solidFill>
                <a:latin typeface="Arial" panose="020B0604020202020204" pitchFamily="34" charset="0"/>
                <a:ea typeface="楷体" panose="02010609060101010101" pitchFamily="49" charset="-122"/>
              </a:rPr>
              <a:t>℃比</a:t>
            </a:r>
            <a:r>
              <a:rPr lang="en-US" altLang="zh-CN" sz="2800" b="1" dirty="0">
                <a:solidFill>
                  <a:schemeClr val="tx1"/>
                </a:solidFill>
                <a:latin typeface="Arial" panose="020B0604020202020204" pitchFamily="34" charset="0"/>
                <a:ea typeface="楷体" panose="02010609060101010101" pitchFamily="49" charset="-122"/>
              </a:rPr>
              <a:t>90</a:t>
            </a:r>
            <a:r>
              <a:rPr lang="zh-CN" altLang="en-US" sz="2800" b="1" dirty="0">
                <a:solidFill>
                  <a:schemeClr val="tx1"/>
                </a:solidFill>
                <a:latin typeface="Arial" panose="020B0604020202020204" pitchFamily="34" charset="0"/>
                <a:ea typeface="楷体" panose="02010609060101010101" pitchFamily="49" charset="-122"/>
              </a:rPr>
              <a:t>℃高一倍。聚合物分子量主要取决于引发剂浓度</a:t>
            </a:r>
            <a:endParaRPr lang="en-US" altLang="zh-CN" sz="2800" b="1" dirty="0">
              <a:solidFill>
                <a:schemeClr val="tx1"/>
              </a:solidFill>
              <a:latin typeface="Arial" panose="020B0604020202020204" pitchFamily="34" charset="0"/>
              <a:ea typeface="楷体" panose="02010609060101010101" pitchFamily="49" charset="-122"/>
            </a:endParaRPr>
          </a:p>
          <a:p>
            <a:pPr marL="457200" indent="-457200">
              <a:spcBef>
                <a:spcPts val="600"/>
              </a:spcBef>
              <a:buClr>
                <a:srgbClr val="002060"/>
              </a:buClr>
              <a:buFont typeface="Wingdings" panose="05000000000000000000" pitchFamily="2" charset="2"/>
              <a:buChar char="u"/>
            </a:pPr>
            <a:r>
              <a:rPr lang="zh-CN" altLang="en-US" sz="2800" b="1" dirty="0">
                <a:solidFill>
                  <a:schemeClr val="tx1"/>
                </a:solidFill>
                <a:latin typeface="Arial" panose="020B0604020202020204" pitchFamily="34" charset="0"/>
                <a:ea typeface="楷体" panose="02010609060101010101" pitchFamily="49" charset="-122"/>
              </a:rPr>
              <a:t>当苯乙烯转化率达</a:t>
            </a:r>
            <a:r>
              <a:rPr lang="en-US" altLang="zh-CN" sz="2800" b="1" dirty="0">
                <a:solidFill>
                  <a:schemeClr val="tx1"/>
                </a:solidFill>
                <a:latin typeface="Arial" panose="020B0604020202020204" pitchFamily="34" charset="0"/>
                <a:ea typeface="楷体" panose="02010609060101010101" pitchFamily="49" charset="-122"/>
              </a:rPr>
              <a:t>90%</a:t>
            </a:r>
            <a:r>
              <a:rPr lang="zh-CN" altLang="en-US" sz="2800" b="1" dirty="0">
                <a:solidFill>
                  <a:schemeClr val="tx1"/>
                </a:solidFill>
                <a:latin typeface="Arial" panose="020B0604020202020204" pitchFamily="34" charset="0"/>
                <a:ea typeface="楷体" panose="02010609060101010101" pitchFamily="49" charset="-122"/>
              </a:rPr>
              <a:t>，速率变慢；</a:t>
            </a:r>
            <a:r>
              <a:rPr lang="en-US" altLang="zh-CN" sz="2800" b="1" dirty="0">
                <a:solidFill>
                  <a:schemeClr val="tx1"/>
                </a:solidFill>
                <a:latin typeface="Arial" panose="020B0604020202020204" pitchFamily="34" charset="0"/>
                <a:ea typeface="楷体" panose="02010609060101010101" pitchFamily="49" charset="-122"/>
              </a:rPr>
              <a:t>98%</a:t>
            </a:r>
            <a:r>
              <a:rPr lang="zh-CN" altLang="en-US" sz="2800" b="1" dirty="0">
                <a:solidFill>
                  <a:schemeClr val="tx1"/>
                </a:solidFill>
                <a:latin typeface="Arial" panose="020B0604020202020204" pitchFamily="34" charset="0"/>
                <a:ea typeface="楷体" panose="02010609060101010101" pitchFamily="49" charset="-122"/>
              </a:rPr>
              <a:t>后，聚合反应几乎不再进行，反应后期升温</a:t>
            </a:r>
            <a:r>
              <a:rPr lang="en-US" altLang="zh-CN" sz="2800" b="1" dirty="0">
                <a:solidFill>
                  <a:schemeClr val="tx1"/>
                </a:solidFill>
                <a:latin typeface="Arial" panose="020B0604020202020204" pitchFamily="34" charset="0"/>
                <a:ea typeface="楷体" panose="02010609060101010101" pitchFamily="49" charset="-122"/>
              </a:rPr>
              <a:t>100-140</a:t>
            </a:r>
            <a:r>
              <a:rPr lang="zh-CN" altLang="en-US" sz="2800" b="1" dirty="0">
                <a:solidFill>
                  <a:schemeClr val="tx1"/>
                </a:solidFill>
                <a:latin typeface="Arial" panose="020B0604020202020204" pitchFamily="34" charset="0"/>
                <a:ea typeface="楷体" panose="02010609060101010101" pitchFamily="49" charset="-122"/>
              </a:rPr>
              <a:t>℃进行“熟化”处理，目的是加速单体的反应并驱除残留单体，使聚合物中残余单体含量将至</a:t>
            </a:r>
            <a:r>
              <a:rPr lang="en-US" altLang="zh-CN" sz="2800" b="1" dirty="0">
                <a:solidFill>
                  <a:schemeClr val="tx1"/>
                </a:solidFill>
                <a:latin typeface="Arial" panose="020B0604020202020204" pitchFamily="34" charset="0"/>
                <a:ea typeface="楷体" panose="02010609060101010101" pitchFamily="49" charset="-122"/>
              </a:rPr>
              <a:t>1%</a:t>
            </a:r>
            <a:r>
              <a:rPr lang="zh-CN" altLang="en-US" sz="2800" b="1" dirty="0">
                <a:solidFill>
                  <a:schemeClr val="tx1"/>
                </a:solidFill>
                <a:latin typeface="Arial" panose="020B0604020202020204" pitchFamily="34" charset="0"/>
                <a:ea typeface="楷体" panose="02010609060101010101" pitchFamily="49" charset="-122"/>
              </a:rPr>
              <a:t>以下</a:t>
            </a:r>
            <a:endParaRPr lang="en-US" altLang="zh-CN" sz="2800" b="1" dirty="0">
              <a:solidFill>
                <a:schemeClr val="tx1"/>
              </a:solidFill>
              <a:latin typeface="Arial" panose="020B0604020202020204" pitchFamily="34" charset="0"/>
              <a:ea typeface="楷体" panose="02010609060101010101" pitchFamily="49" charset="-122"/>
            </a:endParaRPr>
          </a:p>
          <a:p>
            <a:pPr marL="457200" indent="-457200">
              <a:spcBef>
                <a:spcPts val="600"/>
              </a:spcBef>
              <a:buClr>
                <a:srgbClr val="002060"/>
              </a:buClr>
              <a:buFont typeface="Wingdings" panose="05000000000000000000" pitchFamily="2" charset="2"/>
              <a:buChar char="u"/>
            </a:pPr>
            <a:r>
              <a:rPr lang="zh-CN" altLang="en-US" sz="2800" b="1" dirty="0">
                <a:solidFill>
                  <a:schemeClr val="tx1"/>
                </a:solidFill>
                <a:latin typeface="Arial" panose="020B0604020202020204" pitchFamily="34" charset="0"/>
                <a:ea typeface="楷体" panose="02010609060101010101" pitchFamily="49" charset="-122"/>
              </a:rPr>
              <a:t>均相聚合，转化率</a:t>
            </a:r>
            <a:r>
              <a:rPr lang="en-US" altLang="zh-CN" sz="2800" b="1" dirty="0">
                <a:solidFill>
                  <a:schemeClr val="tx1"/>
                </a:solidFill>
                <a:latin typeface="Arial" panose="020B0604020202020204" pitchFamily="34" charset="0"/>
                <a:ea typeface="楷体" panose="02010609060101010101" pitchFamily="49" charset="-122"/>
              </a:rPr>
              <a:t>30-70%</a:t>
            </a:r>
            <a:r>
              <a:rPr lang="zh-CN" altLang="en-US" sz="2800" b="1" dirty="0">
                <a:solidFill>
                  <a:schemeClr val="tx1"/>
                </a:solidFill>
                <a:latin typeface="Arial" panose="020B0604020202020204" pitchFamily="34" charset="0"/>
                <a:ea typeface="楷体" panose="02010609060101010101" pitchFamily="49" charset="-122"/>
              </a:rPr>
              <a:t>是黏结危险期。可以得到透明、光滑而均匀的圆球</a:t>
            </a:r>
            <a:endParaRPr lang="en-US" altLang="zh-CN" sz="2800" b="1" dirty="0">
              <a:solidFill>
                <a:schemeClr val="tx1"/>
              </a:solidFill>
              <a:latin typeface="Arial" panose="020B0604020202020204" pitchFamily="34" charset="0"/>
              <a:ea typeface="楷体" panose="02010609060101010101" pitchFamily="49" charset="-122"/>
            </a:endParaRPr>
          </a:p>
          <a:p>
            <a:pPr marL="457200" indent="-457200">
              <a:spcBef>
                <a:spcPts val="600"/>
              </a:spcBef>
              <a:buClr>
                <a:srgbClr val="002060"/>
              </a:buClr>
              <a:buFont typeface="Wingdings" panose="05000000000000000000" pitchFamily="2" charset="2"/>
              <a:buChar char="u"/>
            </a:pPr>
            <a:r>
              <a:rPr lang="zh-CN" altLang="en-US" sz="2800" b="1" dirty="0">
                <a:solidFill>
                  <a:schemeClr val="tx1"/>
                </a:solidFill>
                <a:latin typeface="Arial" panose="020B0604020202020204" pitchFamily="34" charset="0"/>
                <a:ea typeface="楷体" panose="02010609060101010101" pitchFamily="49" charset="-122"/>
              </a:rPr>
              <a:t>聚合过程中</a:t>
            </a:r>
            <a:r>
              <a:rPr lang="en-US" altLang="zh-CN" sz="2800" b="1" dirty="0">
                <a:solidFill>
                  <a:schemeClr val="tx1"/>
                </a:solidFill>
                <a:latin typeface="Arial" panose="020B0604020202020204" pitchFamily="34" charset="0"/>
                <a:ea typeface="楷体" panose="02010609060101010101" pitchFamily="49" charset="-122"/>
              </a:rPr>
              <a:t>PH</a:t>
            </a:r>
            <a:r>
              <a:rPr lang="zh-CN" altLang="en-US" sz="2800" b="1" dirty="0">
                <a:solidFill>
                  <a:schemeClr val="tx1"/>
                </a:solidFill>
                <a:latin typeface="Arial" panose="020B0604020202020204" pitchFamily="34" charset="0"/>
                <a:ea typeface="楷体" panose="02010609060101010101" pitchFamily="49" charset="-122"/>
              </a:rPr>
              <a:t>值↓，由于</a:t>
            </a:r>
            <a:r>
              <a:rPr lang="en-US" altLang="zh-CN" sz="2800" b="1" dirty="0">
                <a:solidFill>
                  <a:schemeClr val="tx1"/>
                </a:solidFill>
                <a:latin typeface="Arial" panose="020B0604020202020204" pitchFamily="34" charset="0"/>
                <a:ea typeface="楷体" panose="02010609060101010101" pitchFamily="49" charset="-122"/>
              </a:rPr>
              <a:t>PVA</a:t>
            </a:r>
            <a:r>
              <a:rPr lang="zh-CN" altLang="en-US" sz="2800" b="1" dirty="0">
                <a:solidFill>
                  <a:schemeClr val="tx1"/>
                </a:solidFill>
                <a:latin typeface="Arial" panose="020B0604020202020204" pitchFamily="34" charset="0"/>
                <a:ea typeface="楷体" panose="02010609060101010101" pitchFamily="49" charset="-122"/>
              </a:rPr>
              <a:t>水解及</a:t>
            </a:r>
            <a:r>
              <a:rPr lang="en-US" altLang="zh-CN" sz="2800" b="1" dirty="0">
                <a:solidFill>
                  <a:schemeClr val="tx1"/>
                </a:solidFill>
                <a:latin typeface="Arial" panose="020B0604020202020204" pitchFamily="34" charset="0"/>
                <a:ea typeface="楷体" panose="02010609060101010101" pitchFamily="49" charset="-122"/>
              </a:rPr>
              <a:t>BPO</a:t>
            </a:r>
            <a:r>
              <a:rPr lang="zh-CN" altLang="en-US" sz="2800" b="1" dirty="0">
                <a:solidFill>
                  <a:schemeClr val="tx1"/>
                </a:solidFill>
                <a:latin typeface="Arial" panose="020B0604020202020204" pitchFamily="34" charset="0"/>
                <a:ea typeface="楷体" panose="02010609060101010101" pitchFamily="49" charset="-122"/>
              </a:rPr>
              <a:t>分解</a:t>
            </a:r>
          </a:p>
        </p:txBody>
      </p:sp>
    </p:spTree>
    <p:extLst>
      <p:ext uri="{BB962C8B-B14F-4D97-AF65-F5344CB8AC3E}">
        <p14:creationId xmlns:p14="http://schemas.microsoft.com/office/powerpoint/2010/main" val="11326857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9" name="对角圆角矩形 8"/>
          <p:cNvSpPr/>
          <p:nvPr/>
        </p:nvSpPr>
        <p:spPr>
          <a:xfrm>
            <a:off x="683568" y="836712"/>
            <a:ext cx="8064896" cy="1584176"/>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主要用于苯乙烯共聚物如</a:t>
            </a:r>
            <a:r>
              <a:rPr lang="en-US" altLang="zh-CN" sz="2800" b="1" dirty="0">
                <a:solidFill>
                  <a:schemeClr val="tx1"/>
                </a:solidFill>
                <a:latin typeface="楷体" panose="02010609060101010101" pitchFamily="49" charset="-122"/>
                <a:ea typeface="楷体" panose="02010609060101010101" pitchFamily="49" charset="-122"/>
              </a:rPr>
              <a:t>SAN</a:t>
            </a:r>
            <a:r>
              <a:rPr lang="zh-CN" altLang="en-US" sz="2800" b="1" dirty="0">
                <a:solidFill>
                  <a:schemeClr val="tx1"/>
                </a:solidFill>
                <a:latin typeface="楷体" panose="02010609060101010101" pitchFamily="49" charset="-122"/>
                <a:ea typeface="楷体" panose="02010609060101010101" pitchFamily="49" charset="-122"/>
              </a:rPr>
              <a:t>、</a:t>
            </a:r>
            <a:r>
              <a:rPr lang="en-US" altLang="zh-CN" sz="2800" b="1" dirty="0">
                <a:solidFill>
                  <a:schemeClr val="tx1"/>
                </a:solidFill>
                <a:latin typeface="楷体" panose="02010609060101010101" pitchFamily="49" charset="-122"/>
                <a:ea typeface="楷体" panose="02010609060101010101" pitchFamily="49" charset="-122"/>
              </a:rPr>
              <a:t>SMMA</a:t>
            </a:r>
            <a:r>
              <a:rPr lang="zh-CN" altLang="en-US" sz="2800" b="1" dirty="0">
                <a:solidFill>
                  <a:schemeClr val="tx1"/>
                </a:solidFill>
                <a:latin typeface="楷体" panose="02010609060101010101" pitchFamily="49" charset="-122"/>
                <a:ea typeface="楷体" panose="02010609060101010101" pitchFamily="49" charset="-122"/>
              </a:rPr>
              <a:t>、可发性聚苯乙烯（</a:t>
            </a:r>
            <a:r>
              <a:rPr lang="en-US" altLang="zh-CN" sz="2800" b="1" dirty="0">
                <a:solidFill>
                  <a:schemeClr val="tx1"/>
                </a:solidFill>
                <a:latin typeface="楷体" panose="02010609060101010101" pitchFamily="49" charset="-122"/>
                <a:ea typeface="楷体" panose="02010609060101010101" pitchFamily="49" charset="-122"/>
              </a:rPr>
              <a:t>EPS</a:t>
            </a:r>
            <a:r>
              <a:rPr lang="zh-CN" altLang="en-US" sz="2800" b="1" dirty="0">
                <a:solidFill>
                  <a:schemeClr val="tx1"/>
                </a:solidFill>
                <a:latin typeface="楷体" panose="02010609060101010101" pitchFamily="49" charset="-122"/>
                <a:ea typeface="楷体" panose="02010609060101010101" pitchFamily="49" charset="-122"/>
              </a:rPr>
              <a:t>）以及抗冲击聚苯乙烯（</a:t>
            </a:r>
            <a:r>
              <a:rPr lang="en-US" altLang="zh-CN" sz="2800" b="1" dirty="0">
                <a:solidFill>
                  <a:schemeClr val="tx1"/>
                </a:solidFill>
                <a:latin typeface="楷体" panose="02010609060101010101" pitchFamily="49" charset="-122"/>
                <a:ea typeface="楷体" panose="02010609060101010101" pitchFamily="49" charset="-122"/>
              </a:rPr>
              <a:t>HIPS</a:t>
            </a:r>
            <a:r>
              <a:rPr lang="zh-CN" altLang="en-US" sz="2800" b="1" dirty="0">
                <a:solidFill>
                  <a:schemeClr val="tx1"/>
                </a:solidFill>
                <a:latin typeface="楷体" panose="02010609060101010101" pitchFamily="49" charset="-122"/>
                <a:ea typeface="楷体" panose="02010609060101010101" pitchFamily="49" charset="-122"/>
              </a:rPr>
              <a:t>）等的生产；</a:t>
            </a:r>
          </a:p>
        </p:txBody>
      </p:sp>
      <p:sp>
        <p:nvSpPr>
          <p:cNvPr id="10" name="对角圆角矩形 9"/>
          <p:cNvSpPr/>
          <p:nvPr/>
        </p:nvSpPr>
        <p:spPr>
          <a:xfrm>
            <a:off x="0" y="0"/>
            <a:ext cx="358250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苯乙烯悬浮聚合</a:t>
            </a:r>
          </a:p>
        </p:txBody>
      </p:sp>
      <p:sp>
        <p:nvSpPr>
          <p:cNvPr id="11" name="矩形 10"/>
          <p:cNvSpPr/>
          <p:nvPr/>
        </p:nvSpPr>
        <p:spPr bwMode="auto">
          <a:xfrm flipH="1">
            <a:off x="3728879" y="2450742"/>
            <a:ext cx="2376264" cy="720095"/>
          </a:xfrm>
          <a:prstGeom prst="rect">
            <a:avLst/>
          </a:prstGeom>
          <a:solidFill>
            <a:srgbClr val="D3A68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2800" dirty="0">
                <a:solidFill>
                  <a:srgbClr val="0000FF"/>
                </a:solidFill>
                <a:latin typeface="楷体" panose="02010609060101010101" pitchFamily="49" charset="-122"/>
                <a:ea typeface="楷体" panose="02010609060101010101" pitchFamily="49" charset="-122"/>
              </a:rPr>
              <a:t>低温悬浮聚合</a:t>
            </a:r>
            <a:endParaRPr lang="en-US" altLang="zh-CN" sz="2800" dirty="0">
              <a:solidFill>
                <a:srgbClr val="0000FF"/>
              </a:solidFill>
              <a:latin typeface="楷体" panose="02010609060101010101" pitchFamily="49" charset="-122"/>
              <a:ea typeface="楷体" panose="02010609060101010101" pitchFamily="49" charset="-122"/>
            </a:endParaRPr>
          </a:p>
        </p:txBody>
      </p:sp>
      <p:sp>
        <p:nvSpPr>
          <p:cNvPr id="12" name="矩形 11"/>
          <p:cNvSpPr/>
          <p:nvPr/>
        </p:nvSpPr>
        <p:spPr bwMode="auto">
          <a:xfrm flipH="1">
            <a:off x="3728879" y="4682975"/>
            <a:ext cx="2376619" cy="720095"/>
          </a:xfrm>
          <a:prstGeom prst="rect">
            <a:avLst/>
          </a:prstGeom>
          <a:solidFill>
            <a:srgbClr val="D3A68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2800" dirty="0">
                <a:solidFill>
                  <a:srgbClr val="0000FF"/>
                </a:solidFill>
                <a:latin typeface="楷体" panose="02010609060101010101" pitchFamily="49" charset="-122"/>
                <a:ea typeface="楷体" panose="02010609060101010101" pitchFamily="49" charset="-122"/>
              </a:rPr>
              <a:t>高温悬浮聚合</a:t>
            </a:r>
          </a:p>
        </p:txBody>
      </p:sp>
      <p:cxnSp>
        <p:nvCxnSpPr>
          <p:cNvPr id="13" name="直接连接符 12"/>
          <p:cNvCxnSpPr/>
          <p:nvPr/>
        </p:nvCxnSpPr>
        <p:spPr bwMode="auto">
          <a:xfrm flipH="1">
            <a:off x="2270161" y="3888199"/>
            <a:ext cx="569912" cy="0"/>
          </a:xfrm>
          <a:prstGeom prst="line">
            <a:avLst/>
          </a:prstGeom>
          <a:ln w="28575">
            <a:solidFill>
              <a:srgbClr val="46B8EA"/>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bwMode="auto">
          <a:xfrm flipH="1">
            <a:off x="2840073" y="2770599"/>
            <a:ext cx="0" cy="2233612"/>
          </a:xfrm>
          <a:prstGeom prst="line">
            <a:avLst/>
          </a:prstGeom>
          <a:ln w="28575">
            <a:solidFill>
              <a:srgbClr val="46B8EA"/>
            </a:solidFill>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bwMode="auto">
          <a:xfrm>
            <a:off x="2846423" y="5004211"/>
            <a:ext cx="855663" cy="0"/>
          </a:xfrm>
          <a:prstGeom prst="straightConnector1">
            <a:avLst/>
          </a:prstGeom>
          <a:ln w="28575">
            <a:solidFill>
              <a:srgbClr val="46B8EA"/>
            </a:solidFill>
            <a:tailEnd type="non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bwMode="auto">
          <a:xfrm>
            <a:off x="2840073" y="2792824"/>
            <a:ext cx="855663" cy="0"/>
          </a:xfrm>
          <a:prstGeom prst="straightConnector1">
            <a:avLst/>
          </a:prstGeom>
          <a:ln w="28575">
            <a:solidFill>
              <a:srgbClr val="46B8EA"/>
            </a:solidFill>
            <a:tailEnd type="non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bwMode="auto">
          <a:xfrm flipH="1">
            <a:off x="639639" y="3478834"/>
            <a:ext cx="1609725" cy="817141"/>
          </a:xfrm>
          <a:prstGeom prst="rect">
            <a:avLst/>
          </a:prstGeom>
          <a:solidFill>
            <a:srgbClr val="46B8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dirty="0">
                <a:latin typeface="楷体" panose="02010609060101010101" pitchFamily="49" charset="-122"/>
                <a:ea typeface="楷体" panose="02010609060101010101" pitchFamily="49" charset="-122"/>
                <a:cs typeface="Arial" panose="020B0604020202020204" pitchFamily="34" charset="0"/>
              </a:rPr>
              <a:t>苯乙烯悬浮聚合</a:t>
            </a:r>
          </a:p>
        </p:txBody>
      </p:sp>
      <p:sp>
        <p:nvSpPr>
          <p:cNvPr id="2" name="矩形 1"/>
          <p:cNvSpPr/>
          <p:nvPr/>
        </p:nvSpPr>
        <p:spPr>
          <a:xfrm>
            <a:off x="3728878" y="3314838"/>
            <a:ext cx="5019585" cy="1152128"/>
          </a:xfrm>
          <a:prstGeom prst="rect">
            <a:avLst/>
          </a:prstGeom>
          <a:ln>
            <a:prstDash val="dash"/>
          </a:ln>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2400" dirty="0">
                <a:latin typeface="楷体" panose="02010609060101010101" pitchFamily="49" charset="-122"/>
                <a:ea typeface="楷体" panose="02010609060101010101" pitchFamily="49" charset="-122"/>
              </a:rPr>
              <a:t>反应速率慢、生产周期长、粘釜严重、残留单体多、树脂质量差，已被淘汰</a:t>
            </a:r>
          </a:p>
        </p:txBody>
      </p:sp>
      <p:sp>
        <p:nvSpPr>
          <p:cNvPr id="19" name="矩形 18"/>
          <p:cNvSpPr/>
          <p:nvPr/>
        </p:nvSpPr>
        <p:spPr>
          <a:xfrm>
            <a:off x="3728879" y="5495573"/>
            <a:ext cx="5019584" cy="453707"/>
          </a:xfrm>
          <a:prstGeom prst="rect">
            <a:avLst/>
          </a:prstGeom>
          <a:ln>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400" dirty="0">
                <a:latin typeface="楷体" panose="02010609060101010101" pitchFamily="49" charset="-122"/>
                <a:ea typeface="楷体" panose="02010609060101010101" pitchFamily="49" charset="-122"/>
              </a:rPr>
              <a:t>102-150</a:t>
            </a:r>
            <a:r>
              <a:rPr lang="zh-CN" altLang="en-US" sz="2400" dirty="0">
                <a:latin typeface="楷体" panose="02010609060101010101" pitchFamily="49" charset="-122"/>
                <a:ea typeface="楷体" panose="02010609060101010101" pitchFamily="49" charset="-122"/>
              </a:rPr>
              <a:t>℃下的热聚合，不加引发剂</a:t>
            </a:r>
          </a:p>
        </p:txBody>
      </p:sp>
    </p:spTree>
    <p:extLst>
      <p:ext uri="{BB962C8B-B14F-4D97-AF65-F5344CB8AC3E}">
        <p14:creationId xmlns:p14="http://schemas.microsoft.com/office/powerpoint/2010/main" val="34672227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312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原料</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苯乙烯</a:t>
            </a:r>
            <a:endParaRPr lang="en-US" altLang="zh-CN" sz="2800"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一般含有</a:t>
            </a:r>
            <a:r>
              <a:rPr lang="en-US" altLang="zh-CN" sz="2800" dirty="0">
                <a:solidFill>
                  <a:schemeClr val="tx1"/>
                </a:solidFill>
                <a:latin typeface="楷体" panose="02010609060101010101" pitchFamily="49" charset="-122"/>
                <a:ea typeface="楷体" panose="02010609060101010101" pitchFamily="49" charset="-122"/>
              </a:rPr>
              <a:t>0.005%</a:t>
            </a:r>
            <a:r>
              <a:rPr lang="zh-CN" altLang="en-US" sz="2800" dirty="0">
                <a:solidFill>
                  <a:schemeClr val="tx1"/>
                </a:solidFill>
                <a:latin typeface="楷体" panose="02010609060101010101" pitchFamily="49" charset="-122"/>
                <a:ea typeface="楷体" panose="02010609060101010101" pitchFamily="49" charset="-122"/>
              </a:rPr>
              <a:t>左右</a:t>
            </a:r>
            <a:r>
              <a:rPr lang="zh-CN" altLang="en-US" sz="2800" dirty="0">
                <a:solidFill>
                  <a:srgbClr val="FF0000"/>
                </a:solidFill>
                <a:latin typeface="楷体" panose="02010609060101010101" pitchFamily="49" charset="-122"/>
                <a:ea typeface="楷体" panose="02010609060101010101" pitchFamily="49" charset="-122"/>
              </a:rPr>
              <a:t>阻聚剂</a:t>
            </a:r>
            <a:r>
              <a:rPr lang="zh-CN" altLang="en-US" sz="2800" dirty="0">
                <a:solidFill>
                  <a:schemeClr val="tx1"/>
                </a:solidFill>
                <a:latin typeface="楷体" panose="02010609060101010101" pitchFamily="49" charset="-122"/>
                <a:ea typeface="楷体" panose="02010609060101010101" pitchFamily="49" charset="-122"/>
              </a:rPr>
              <a:t>，用</a:t>
            </a:r>
            <a:r>
              <a:rPr lang="en-US" altLang="zh-CN" sz="2800" dirty="0">
                <a:solidFill>
                  <a:schemeClr val="tx1"/>
                </a:solidFill>
                <a:latin typeface="楷体" panose="02010609060101010101" pitchFamily="49" charset="-122"/>
                <a:ea typeface="楷体" panose="02010609060101010101" pitchFamily="49" charset="-122"/>
              </a:rPr>
              <a:t>5%NaOH</a:t>
            </a:r>
            <a:r>
              <a:rPr lang="zh-CN" altLang="en-US" sz="2800" dirty="0">
                <a:solidFill>
                  <a:schemeClr val="tx1"/>
                </a:solidFill>
                <a:latin typeface="楷体" panose="02010609060101010101" pitchFamily="49" charset="-122"/>
                <a:ea typeface="楷体" panose="02010609060101010101" pitchFamily="49" charset="-122"/>
              </a:rPr>
              <a:t>水溶液洗涤</a:t>
            </a:r>
            <a:r>
              <a:rPr lang="en-US" altLang="zh-CN" sz="2800" dirty="0">
                <a:solidFill>
                  <a:schemeClr val="tx1"/>
                </a:solidFill>
                <a:latin typeface="楷体" panose="02010609060101010101" pitchFamily="49" charset="-122"/>
                <a:ea typeface="楷体" panose="02010609060101010101" pitchFamily="49" charset="-122"/>
              </a:rPr>
              <a:t>3-4</a:t>
            </a:r>
            <a:r>
              <a:rPr lang="zh-CN" altLang="en-US" sz="2800" dirty="0">
                <a:solidFill>
                  <a:schemeClr val="tx1"/>
                </a:solidFill>
                <a:latin typeface="楷体" panose="02010609060101010101" pitchFamily="49" charset="-122"/>
                <a:ea typeface="楷体" panose="02010609060101010101" pitchFamily="49" charset="-122"/>
              </a:rPr>
              <a:t>次，在水洗至中性</a:t>
            </a:r>
            <a:r>
              <a:rPr lang="en-US" altLang="zh-CN" sz="2800" dirty="0">
                <a:solidFill>
                  <a:schemeClr val="tx1"/>
                </a:solidFill>
                <a:latin typeface="楷体" panose="02010609060101010101" pitchFamily="49" charset="-122"/>
                <a:ea typeface="楷体" panose="02010609060101010101" pitchFamily="49" charset="-122"/>
              </a:rPr>
              <a:t>;</a:t>
            </a:r>
            <a:r>
              <a:rPr lang="zh-CN" altLang="en-US" sz="2800" dirty="0">
                <a:solidFill>
                  <a:srgbClr val="FF0000"/>
                </a:solidFill>
                <a:latin typeface="楷体" panose="02010609060101010101" pitchFamily="49" charset="-122"/>
                <a:ea typeface="楷体" panose="02010609060101010101" pitchFamily="49" charset="-122"/>
              </a:rPr>
              <a:t>离子交换树脂</a:t>
            </a:r>
            <a:endParaRPr lang="en-US" altLang="zh-CN" sz="2800" dirty="0">
              <a:solidFill>
                <a:srgbClr val="FF0000"/>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去离子水</a:t>
            </a:r>
            <a:endParaRPr lang="en-US" altLang="zh-CN" sz="2800"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水油比（</a:t>
            </a:r>
            <a:r>
              <a:rPr lang="en-US" altLang="zh-CN" sz="2800" dirty="0">
                <a:solidFill>
                  <a:schemeClr val="tx1"/>
                </a:solidFill>
                <a:latin typeface="楷体" panose="02010609060101010101" pitchFamily="49" charset="-122"/>
                <a:ea typeface="楷体" panose="02010609060101010101" pitchFamily="49" charset="-122"/>
              </a:rPr>
              <a:t>1.4-1.6</a:t>
            </a:r>
            <a:r>
              <a:rPr lang="zh-CN" altLang="en-US" sz="2800" dirty="0">
                <a:solidFill>
                  <a:schemeClr val="tx1"/>
                </a:solidFill>
                <a:latin typeface="楷体" panose="02010609060101010101" pitchFamily="49" charset="-122"/>
                <a:ea typeface="楷体" panose="02010609060101010101" pitchFamily="49" charset="-122"/>
              </a:rPr>
              <a:t>）：</a:t>
            </a:r>
            <a:r>
              <a:rPr lang="en-US" altLang="zh-CN" sz="2800" dirty="0">
                <a:solidFill>
                  <a:schemeClr val="tx1"/>
                </a:solidFill>
                <a:latin typeface="楷体" panose="02010609060101010101" pitchFamily="49" charset="-122"/>
                <a:ea typeface="楷体" panose="02010609060101010101" pitchFamily="49" charset="-122"/>
              </a:rPr>
              <a:t>1</a:t>
            </a:r>
            <a:r>
              <a:rPr lang="zh-CN" altLang="en-US" sz="2800" dirty="0">
                <a:solidFill>
                  <a:schemeClr val="tx1"/>
                </a:solidFill>
                <a:latin typeface="楷体" panose="02010609060101010101" pitchFamily="49" charset="-122"/>
                <a:ea typeface="楷体" panose="02010609060101010101" pitchFamily="49" charset="-122"/>
              </a:rPr>
              <a:t>，小于</a:t>
            </a:r>
            <a:r>
              <a:rPr lang="en-US" altLang="zh-CN" sz="2800" dirty="0">
                <a:solidFill>
                  <a:schemeClr val="tx1"/>
                </a:solidFill>
                <a:latin typeface="楷体" panose="02010609060101010101" pitchFamily="49" charset="-122"/>
                <a:ea typeface="楷体" panose="02010609060101010101" pitchFamily="49" charset="-122"/>
              </a:rPr>
              <a:t>1.4</a:t>
            </a:r>
            <a:r>
              <a:rPr lang="zh-CN" altLang="en-US" sz="2800" dirty="0">
                <a:solidFill>
                  <a:schemeClr val="tx1"/>
                </a:solidFill>
                <a:latin typeface="楷体" panose="02010609060101010101" pitchFamily="49" charset="-122"/>
                <a:ea typeface="楷体" panose="02010609060101010101" pitchFamily="49" charset="-122"/>
              </a:rPr>
              <a:t>易引起黏结</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分散剂</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00FF"/>
              </a:buClr>
              <a:buFont typeface="Arial" panose="020B0604020202020204" pitchFamily="34" charset="0"/>
              <a:buChar char="♣"/>
            </a:pPr>
            <a:r>
              <a:rPr lang="en-US" altLang="zh-CN" sz="2800" dirty="0">
                <a:solidFill>
                  <a:schemeClr val="tx1"/>
                </a:solidFill>
                <a:latin typeface="楷体" panose="02010609060101010101" pitchFamily="49" charset="-122"/>
                <a:ea typeface="楷体" panose="02010609060101010101" pitchFamily="49" charset="-122"/>
              </a:rPr>
              <a:t>MgCO</a:t>
            </a:r>
            <a:r>
              <a:rPr lang="en-US" altLang="zh-CN" sz="2800" baseline="-25000" dirty="0">
                <a:solidFill>
                  <a:schemeClr val="tx1"/>
                </a:solidFill>
                <a:latin typeface="楷体" panose="02010609060101010101" pitchFamily="49" charset="-122"/>
                <a:ea typeface="楷体" panose="02010609060101010101" pitchFamily="49" charset="-122"/>
              </a:rPr>
              <a:t>3</a:t>
            </a:r>
            <a:r>
              <a:rPr lang="zh-CN" altLang="en-US" sz="2800" dirty="0">
                <a:solidFill>
                  <a:schemeClr val="tx1"/>
                </a:solidFill>
                <a:latin typeface="楷体" panose="02010609060101010101" pitchFamily="49" charset="-122"/>
                <a:ea typeface="楷体" panose="02010609060101010101" pitchFamily="49" charset="-122"/>
              </a:rPr>
              <a:t>一般是用</a:t>
            </a:r>
            <a:r>
              <a:rPr lang="en-US" altLang="zh-CN" sz="2800" dirty="0">
                <a:solidFill>
                  <a:schemeClr val="tx1"/>
                </a:solidFill>
                <a:latin typeface="楷体" panose="02010609060101010101" pitchFamily="49" charset="-122"/>
                <a:ea typeface="楷体" panose="02010609060101010101" pitchFamily="49" charset="-122"/>
              </a:rPr>
              <a:t>16%Na</a:t>
            </a:r>
            <a:r>
              <a:rPr lang="en-US" altLang="zh-CN" sz="2800" baseline="-25000" dirty="0">
                <a:solidFill>
                  <a:schemeClr val="tx1"/>
                </a:solidFill>
                <a:latin typeface="楷体" panose="02010609060101010101" pitchFamily="49" charset="-122"/>
                <a:ea typeface="楷体" panose="02010609060101010101" pitchFamily="49" charset="-122"/>
              </a:rPr>
              <a:t>2</a:t>
            </a:r>
            <a:r>
              <a:rPr lang="en-US" altLang="zh-CN" sz="2800" dirty="0">
                <a:solidFill>
                  <a:schemeClr val="tx1"/>
                </a:solidFill>
                <a:latin typeface="楷体" panose="02010609060101010101" pitchFamily="49" charset="-122"/>
                <a:ea typeface="楷体" panose="02010609060101010101" pitchFamily="49" charset="-122"/>
              </a:rPr>
              <a:t>CO</a:t>
            </a:r>
            <a:r>
              <a:rPr lang="en-US" altLang="zh-CN" sz="2800" baseline="-25000" dirty="0">
                <a:solidFill>
                  <a:schemeClr val="tx1"/>
                </a:solidFill>
                <a:latin typeface="楷体" panose="02010609060101010101" pitchFamily="49" charset="-122"/>
                <a:ea typeface="楷体" panose="02010609060101010101" pitchFamily="49" charset="-122"/>
              </a:rPr>
              <a:t>3</a:t>
            </a:r>
            <a:r>
              <a:rPr lang="zh-CN" altLang="en-US" sz="2800" dirty="0">
                <a:solidFill>
                  <a:schemeClr val="tx1"/>
                </a:solidFill>
                <a:latin typeface="楷体" panose="02010609060101010101" pitchFamily="49" charset="-122"/>
                <a:ea typeface="楷体" panose="02010609060101010101" pitchFamily="49" charset="-122"/>
              </a:rPr>
              <a:t>与</a:t>
            </a:r>
            <a:r>
              <a:rPr lang="en-US" altLang="zh-CN" sz="2800" dirty="0">
                <a:solidFill>
                  <a:schemeClr val="tx1"/>
                </a:solidFill>
                <a:latin typeface="楷体" panose="02010609060101010101" pitchFamily="49" charset="-122"/>
                <a:ea typeface="楷体" panose="02010609060101010101" pitchFamily="49" charset="-122"/>
              </a:rPr>
              <a:t>16%MgSO</a:t>
            </a:r>
            <a:r>
              <a:rPr lang="en-US" altLang="zh-CN" sz="2800" baseline="-25000" dirty="0">
                <a:solidFill>
                  <a:schemeClr val="tx1"/>
                </a:solidFill>
                <a:latin typeface="楷体" panose="02010609060101010101" pitchFamily="49" charset="-122"/>
                <a:ea typeface="楷体" panose="02010609060101010101" pitchFamily="49" charset="-122"/>
              </a:rPr>
              <a:t>4</a:t>
            </a:r>
            <a:r>
              <a:rPr lang="zh-CN" altLang="en-US" sz="2800" dirty="0">
                <a:solidFill>
                  <a:schemeClr val="tx1"/>
                </a:solidFill>
                <a:latin typeface="楷体" panose="02010609060101010101" pitchFamily="49" charset="-122"/>
                <a:ea typeface="楷体" panose="02010609060101010101" pitchFamily="49" charset="-122"/>
              </a:rPr>
              <a:t>就地合成，得到小于</a:t>
            </a:r>
            <a:r>
              <a:rPr lang="en-US" altLang="zh-CN" sz="2800" dirty="0">
                <a:solidFill>
                  <a:schemeClr val="tx1"/>
                </a:solidFill>
                <a:latin typeface="楷体" panose="02010609060101010101" pitchFamily="49" charset="-122"/>
                <a:ea typeface="楷体" panose="02010609060101010101" pitchFamily="49" charset="-122"/>
              </a:rPr>
              <a:t>80</a:t>
            </a:r>
            <a:r>
              <a:rPr lang="zh-CN" altLang="en-US" sz="2800" dirty="0">
                <a:solidFill>
                  <a:schemeClr val="tx1"/>
                </a:solidFill>
                <a:latin typeface="楷体" panose="02010609060101010101" pitchFamily="49" charset="-122"/>
                <a:ea typeface="楷体" panose="02010609060101010101" pitchFamily="49" charset="-122"/>
              </a:rPr>
              <a:t>目的</a:t>
            </a:r>
            <a:r>
              <a:rPr lang="en-US" altLang="zh-CN" sz="2800" dirty="0">
                <a:solidFill>
                  <a:schemeClr val="tx1"/>
                </a:solidFill>
                <a:latin typeface="楷体" panose="02010609060101010101" pitchFamily="49" charset="-122"/>
                <a:ea typeface="楷体" panose="02010609060101010101" pitchFamily="49" charset="-122"/>
              </a:rPr>
              <a:t>MgCO</a:t>
            </a:r>
            <a:r>
              <a:rPr lang="en-US" altLang="zh-CN" sz="2800" baseline="-25000" dirty="0">
                <a:solidFill>
                  <a:schemeClr val="tx1"/>
                </a:solidFill>
                <a:latin typeface="楷体" panose="02010609060101010101" pitchFamily="49" charset="-122"/>
                <a:ea typeface="楷体" panose="02010609060101010101" pitchFamily="49" charset="-122"/>
              </a:rPr>
              <a:t>3</a:t>
            </a:r>
          </a:p>
        </p:txBody>
      </p:sp>
      <p:graphicFrame>
        <p:nvGraphicFramePr>
          <p:cNvPr id="10" name="Object 4"/>
          <p:cNvGraphicFramePr>
            <a:graphicFrameLocks noChangeAspect="1"/>
          </p:cNvGraphicFramePr>
          <p:nvPr>
            <p:extLst>
              <p:ext uri="{D42A27DB-BD31-4B8C-83A1-F6EECF244321}">
                <p14:modId xmlns:p14="http://schemas.microsoft.com/office/powerpoint/2010/main" val="2779145417"/>
              </p:ext>
            </p:extLst>
          </p:nvPr>
        </p:nvGraphicFramePr>
        <p:xfrm>
          <a:off x="827584" y="5013176"/>
          <a:ext cx="5486400" cy="648072"/>
        </p:xfrm>
        <a:graphic>
          <a:graphicData uri="http://schemas.openxmlformats.org/presentationml/2006/ole">
            <mc:AlternateContent xmlns:mc="http://schemas.openxmlformats.org/markup-compatibility/2006">
              <mc:Choice xmlns:v="urn:schemas-microsoft-com:vml" Requires="v">
                <p:oleObj spid="_x0000_s4428" r:id="rId3" imgW="2813400" imgH="350640" progId="">
                  <p:embed/>
                </p:oleObj>
              </mc:Choice>
              <mc:Fallback>
                <p:oleObj r:id="rId3" imgW="2813400" imgH="35064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5013176"/>
                        <a:ext cx="5486400" cy="648072"/>
                      </a:xfrm>
                      <a:prstGeom prst="rect">
                        <a:avLst/>
                      </a:prstGeom>
                      <a:solidFill>
                        <a:schemeClr val="bg1"/>
                      </a:solidFill>
                      <a:ln w="9525">
                        <a:solidFill>
                          <a:srgbClr val="A50021"/>
                        </a:solidFill>
                        <a:miter lim="800000"/>
                        <a:headEnd/>
                        <a:tailEnd/>
                      </a:ln>
                    </p:spPr>
                  </p:pic>
                </p:oleObj>
              </mc:Fallback>
            </mc:AlternateContent>
          </a:graphicData>
        </a:graphic>
      </p:graphicFrame>
      <p:graphicFrame>
        <p:nvGraphicFramePr>
          <p:cNvPr id="11" name="Object 5"/>
          <p:cNvGraphicFramePr>
            <a:graphicFrameLocks noChangeAspect="1"/>
          </p:cNvGraphicFramePr>
          <p:nvPr>
            <p:extLst>
              <p:ext uri="{D42A27DB-BD31-4B8C-83A1-F6EECF244321}">
                <p14:modId xmlns:p14="http://schemas.microsoft.com/office/powerpoint/2010/main" val="3251111317"/>
              </p:ext>
            </p:extLst>
          </p:nvPr>
        </p:nvGraphicFramePr>
        <p:xfrm>
          <a:off x="2771799" y="5733256"/>
          <a:ext cx="5467243" cy="711171"/>
        </p:xfrm>
        <a:graphic>
          <a:graphicData uri="http://schemas.openxmlformats.org/presentationml/2006/ole">
            <mc:AlternateContent xmlns:mc="http://schemas.openxmlformats.org/markup-compatibility/2006">
              <mc:Choice xmlns:v="urn:schemas-microsoft-com:vml" Requires="v">
                <p:oleObj spid="_x0000_s4429" r:id="rId5" imgW="3014640" imgH="399240" progId="">
                  <p:embed/>
                </p:oleObj>
              </mc:Choice>
              <mc:Fallback>
                <p:oleObj r:id="rId5" imgW="3014640" imgH="39924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1799" y="5733256"/>
                        <a:ext cx="5467243" cy="711171"/>
                      </a:xfrm>
                      <a:prstGeom prst="rect">
                        <a:avLst/>
                      </a:prstGeom>
                      <a:solidFill>
                        <a:schemeClr val="bg1"/>
                      </a:solidFill>
                      <a:ln w="9525">
                        <a:solidFill>
                          <a:srgbClr val="A50021"/>
                        </a:solidFill>
                        <a:miter lim="800000"/>
                        <a:headEnd/>
                        <a:tailEnd/>
                      </a:ln>
                    </p:spPr>
                  </p:pic>
                </p:oleObj>
              </mc:Fallback>
            </mc:AlternateContent>
          </a:graphicData>
        </a:graphic>
      </p:graphicFrame>
    </p:spTree>
    <p:extLst>
      <p:ext uri="{BB962C8B-B14F-4D97-AF65-F5344CB8AC3E}">
        <p14:creationId xmlns:p14="http://schemas.microsoft.com/office/powerpoint/2010/main" val="1588959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原料</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00FF"/>
              </a:buClr>
              <a:buFont typeface="Arial" panose="020B0604020202020204" pitchFamily="34" charset="0"/>
              <a:buChar char="♣"/>
            </a:pPr>
            <a:r>
              <a:rPr lang="zh-CN" altLang="en-US" sz="2800" b="1" dirty="0">
                <a:solidFill>
                  <a:srgbClr val="CC0066"/>
                </a:solidFill>
                <a:latin typeface="隶书" panose="02010509060101010101" pitchFamily="49" charset="-122"/>
                <a:ea typeface="隶书" panose="02010509060101010101" pitchFamily="49" charset="-122"/>
              </a:rPr>
              <a:t>共聚物钠盐</a:t>
            </a:r>
            <a:endParaRPr lang="en-US" altLang="zh-CN" sz="2800" b="1" dirty="0">
              <a:solidFill>
                <a:srgbClr val="CC0066"/>
              </a:solidFill>
              <a:latin typeface="隶书" panose="02010509060101010101" pitchFamily="49" charset="-122"/>
              <a:ea typeface="隶书" panose="02010509060101010101" pitchFamily="49" charset="-122"/>
            </a:endParaRPr>
          </a:p>
          <a:p>
            <a:pPr>
              <a:spcBef>
                <a:spcPts val="600"/>
              </a:spcBef>
              <a:buClr>
                <a:srgbClr val="002060"/>
              </a:buClr>
            </a:pPr>
            <a:r>
              <a:rPr lang="en-US" altLang="zh-CN" sz="2800" dirty="0">
                <a:solidFill>
                  <a:schemeClr val="tx1"/>
                </a:solidFill>
                <a:latin typeface="楷体" panose="02010609060101010101" pitchFamily="49" charset="-122"/>
                <a:ea typeface="楷体" panose="02010609060101010101" pitchFamily="49" charset="-122"/>
              </a:rPr>
              <a:t>Na-SM</a:t>
            </a:r>
            <a:r>
              <a:rPr lang="zh-CN" altLang="en-US" sz="2800" dirty="0">
                <a:solidFill>
                  <a:schemeClr val="tx1"/>
                </a:solidFill>
                <a:latin typeface="楷体" panose="02010609060101010101" pitchFamily="49" charset="-122"/>
                <a:ea typeface="楷体" panose="02010609060101010101" pitchFamily="49" charset="-122"/>
              </a:rPr>
              <a:t>制备：</a:t>
            </a:r>
            <a:r>
              <a:rPr lang="en-US" altLang="zh-CN" sz="2800" dirty="0">
                <a:solidFill>
                  <a:schemeClr val="tx1"/>
                </a:solidFill>
                <a:latin typeface="楷体" panose="02010609060101010101" pitchFamily="49" charset="-122"/>
                <a:ea typeface="楷体" panose="02010609060101010101" pitchFamily="49" charset="-122"/>
              </a:rPr>
              <a:t>20-40t</a:t>
            </a:r>
            <a:r>
              <a:rPr lang="zh-CN" altLang="en-US" sz="2800" dirty="0">
                <a:solidFill>
                  <a:schemeClr val="tx1"/>
                </a:solidFill>
                <a:latin typeface="楷体" panose="02010609060101010101" pitchFamily="49" charset="-122"/>
                <a:ea typeface="楷体" panose="02010609060101010101" pitchFamily="49" charset="-122"/>
              </a:rPr>
              <a:t>水中加入</a:t>
            </a:r>
            <a:r>
              <a:rPr lang="en-US" altLang="zh-CN" sz="2800" dirty="0">
                <a:solidFill>
                  <a:schemeClr val="tx1"/>
                </a:solidFill>
                <a:latin typeface="楷体" panose="02010609060101010101" pitchFamily="49" charset="-122"/>
                <a:ea typeface="楷体" panose="02010609060101010101" pitchFamily="49" charset="-122"/>
              </a:rPr>
              <a:t>80gNaOH</a:t>
            </a:r>
            <a:r>
              <a:rPr lang="zh-CN" altLang="en-US" sz="2800" dirty="0">
                <a:solidFill>
                  <a:schemeClr val="tx1"/>
                </a:solidFill>
                <a:latin typeface="楷体" panose="02010609060101010101" pitchFamily="49" charset="-122"/>
                <a:ea typeface="楷体" panose="02010609060101010101" pitchFamily="49" charset="-122"/>
              </a:rPr>
              <a:t>，溶解均匀在加入</a:t>
            </a:r>
            <a:r>
              <a:rPr lang="en-US" altLang="zh-CN" sz="2800" dirty="0">
                <a:solidFill>
                  <a:schemeClr val="tx1"/>
                </a:solidFill>
                <a:latin typeface="楷体" panose="02010609060101010101" pitchFamily="49" charset="-122"/>
                <a:ea typeface="楷体" panose="02010609060101010101" pitchFamily="49" charset="-122"/>
              </a:rPr>
              <a:t>300g</a:t>
            </a:r>
            <a:r>
              <a:rPr lang="zh-CN" altLang="en-US" sz="2800" dirty="0">
                <a:solidFill>
                  <a:schemeClr val="tx1"/>
                </a:solidFill>
                <a:latin typeface="楷体" panose="02010609060101010101" pitchFamily="49" charset="-122"/>
                <a:ea typeface="楷体" panose="02010609060101010101" pitchFamily="49" charset="-122"/>
              </a:rPr>
              <a:t>苯乙烯</a:t>
            </a:r>
            <a:r>
              <a:rPr lang="en-US" altLang="zh-CN" sz="2800" dirty="0">
                <a:solidFill>
                  <a:schemeClr val="tx1"/>
                </a:solidFill>
                <a:latin typeface="楷体" panose="02010609060101010101" pitchFamily="49" charset="-122"/>
                <a:ea typeface="楷体" panose="02010609060101010101" pitchFamily="49" charset="-122"/>
              </a:rPr>
              <a:t>-</a:t>
            </a:r>
            <a:r>
              <a:rPr lang="zh-CN" altLang="en-US" sz="2800" dirty="0">
                <a:solidFill>
                  <a:schemeClr val="tx1"/>
                </a:solidFill>
                <a:latin typeface="楷体" panose="02010609060101010101" pitchFamily="49" charset="-122"/>
                <a:ea typeface="楷体" panose="02010609060101010101" pitchFamily="49" charset="-122"/>
              </a:rPr>
              <a:t>顺丁烯二酸酐，于</a:t>
            </a:r>
            <a:r>
              <a:rPr lang="en-US" altLang="zh-CN" sz="2800" dirty="0">
                <a:solidFill>
                  <a:schemeClr val="tx1"/>
                </a:solidFill>
                <a:latin typeface="楷体" panose="02010609060101010101" pitchFamily="49" charset="-122"/>
                <a:ea typeface="楷体" panose="02010609060101010101" pitchFamily="49" charset="-122"/>
              </a:rPr>
              <a:t>80</a:t>
            </a:r>
            <a:r>
              <a:rPr lang="zh-CN" altLang="en-US" sz="2800" dirty="0">
                <a:solidFill>
                  <a:schemeClr val="tx1"/>
                </a:solidFill>
                <a:latin typeface="楷体" panose="02010609060101010101" pitchFamily="49" charset="-122"/>
                <a:ea typeface="楷体" panose="02010609060101010101" pitchFamily="49" charset="-122"/>
              </a:rPr>
              <a:t>℃搅拌</a:t>
            </a:r>
            <a:r>
              <a:rPr lang="en-US" altLang="zh-CN" sz="2800" dirty="0">
                <a:solidFill>
                  <a:schemeClr val="tx1"/>
                </a:solidFill>
                <a:latin typeface="楷体" panose="02010609060101010101" pitchFamily="49" charset="-122"/>
                <a:ea typeface="楷体" panose="02010609060101010101" pitchFamily="49" charset="-122"/>
              </a:rPr>
              <a:t>2h</a:t>
            </a:r>
            <a:r>
              <a:rPr lang="zh-CN" altLang="en-US" sz="2800" dirty="0">
                <a:solidFill>
                  <a:schemeClr val="tx1"/>
                </a:solidFill>
                <a:latin typeface="楷体" panose="02010609060101010101" pitchFamily="49" charset="-122"/>
                <a:ea typeface="楷体" panose="02010609060101010101" pitchFamily="49" charset="-122"/>
              </a:rPr>
              <a:t>得到。加入</a:t>
            </a:r>
            <a:r>
              <a:rPr lang="en-US" altLang="zh-CN" sz="2800" dirty="0">
                <a:solidFill>
                  <a:schemeClr val="tx1"/>
                </a:solidFill>
                <a:latin typeface="楷体" panose="02010609060101010101" pitchFamily="49" charset="-122"/>
                <a:ea typeface="楷体" panose="02010609060101010101" pitchFamily="49" charset="-122"/>
              </a:rPr>
              <a:t>Na-SM</a:t>
            </a:r>
            <a:r>
              <a:rPr lang="zh-CN" altLang="en-US" sz="2800" dirty="0">
                <a:solidFill>
                  <a:schemeClr val="tx1"/>
                </a:solidFill>
                <a:latin typeface="楷体" panose="02010609060101010101" pitchFamily="49" charset="-122"/>
                <a:ea typeface="楷体" panose="02010609060101010101" pitchFamily="49" charset="-122"/>
              </a:rPr>
              <a:t>后，</a:t>
            </a:r>
            <a:r>
              <a:rPr lang="en-US" altLang="zh-CN" sz="2800" dirty="0">
                <a:solidFill>
                  <a:schemeClr val="tx1"/>
                </a:solidFill>
                <a:latin typeface="楷体" panose="02010609060101010101" pitchFamily="49" charset="-122"/>
                <a:ea typeface="楷体" panose="02010609060101010101" pitchFamily="49" charset="-122"/>
              </a:rPr>
              <a:t>MgCO</a:t>
            </a:r>
            <a:r>
              <a:rPr lang="en-US" altLang="zh-CN" sz="2800" baseline="-25000" dirty="0">
                <a:solidFill>
                  <a:schemeClr val="tx1"/>
                </a:solidFill>
                <a:latin typeface="楷体" panose="02010609060101010101" pitchFamily="49" charset="-122"/>
                <a:ea typeface="楷体" panose="02010609060101010101" pitchFamily="49" charset="-122"/>
              </a:rPr>
              <a:t>3</a:t>
            </a:r>
            <a:r>
              <a:rPr lang="zh-CN" altLang="en-US" sz="2800" dirty="0">
                <a:solidFill>
                  <a:schemeClr val="tx1"/>
                </a:solidFill>
                <a:latin typeface="楷体" panose="02010609060101010101" pitchFamily="49" charset="-122"/>
                <a:ea typeface="楷体" panose="02010609060101010101" pitchFamily="49" charset="-122"/>
              </a:rPr>
              <a:t>可酌减</a:t>
            </a:r>
          </a:p>
          <a:p>
            <a:pPr>
              <a:spcBef>
                <a:spcPts val="600"/>
              </a:spcBef>
              <a:buClr>
                <a:srgbClr val="002060"/>
              </a:buClr>
            </a:pPr>
            <a:endParaRPr lang="zh-CN" altLang="en-US" sz="2800" dirty="0">
              <a:solidFill>
                <a:schemeClr val="tx1"/>
              </a:solidFill>
              <a:latin typeface="楷体" panose="02010609060101010101" pitchFamily="49" charset="-122"/>
              <a:ea typeface="楷体" panose="02010609060101010101" pitchFamily="49" charset="-122"/>
            </a:endParaRPr>
          </a:p>
        </p:txBody>
      </p:sp>
      <p:graphicFrame>
        <p:nvGraphicFramePr>
          <p:cNvPr id="16" name="Object 3"/>
          <p:cNvGraphicFramePr>
            <a:graphicFrameLocks noChangeAspect="1"/>
          </p:cNvGraphicFramePr>
          <p:nvPr>
            <p:extLst>
              <p:ext uri="{D42A27DB-BD31-4B8C-83A1-F6EECF244321}">
                <p14:modId xmlns:p14="http://schemas.microsoft.com/office/powerpoint/2010/main" val="254796561"/>
              </p:ext>
            </p:extLst>
          </p:nvPr>
        </p:nvGraphicFramePr>
        <p:xfrm>
          <a:off x="1259632" y="3039810"/>
          <a:ext cx="3124200" cy="1114425"/>
        </p:xfrm>
        <a:graphic>
          <a:graphicData uri="http://schemas.openxmlformats.org/presentationml/2006/ole">
            <mc:AlternateContent xmlns:mc="http://schemas.openxmlformats.org/markup-compatibility/2006">
              <mc:Choice xmlns:v="urn:schemas-microsoft-com:vml" Requires="v">
                <p:oleObj spid="_x0000_s3575" r:id="rId3" imgW="2045160" imgH="887040" progId="">
                  <p:embed/>
                </p:oleObj>
              </mc:Choice>
              <mc:Fallback>
                <p:oleObj r:id="rId3" imgW="2045160" imgH="88704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3039810"/>
                        <a:ext cx="3124200" cy="1114425"/>
                      </a:xfrm>
                      <a:prstGeom prst="rect">
                        <a:avLst/>
                      </a:prstGeom>
                      <a:solidFill>
                        <a:schemeClr val="bg1"/>
                      </a:solidFill>
                      <a:ln w="19050">
                        <a:solidFill>
                          <a:srgbClr val="A50021"/>
                        </a:solidFill>
                        <a:miter lim="800000"/>
                        <a:headEnd/>
                        <a:tailEnd/>
                      </a:ln>
                    </p:spPr>
                  </p:pic>
                </p:oleObj>
              </mc:Fallback>
            </mc:AlternateContent>
          </a:graphicData>
        </a:graphic>
      </p:graphicFrame>
      <p:graphicFrame>
        <p:nvGraphicFramePr>
          <p:cNvPr id="17" name="Object 4"/>
          <p:cNvGraphicFramePr>
            <a:graphicFrameLocks noChangeAspect="1"/>
          </p:cNvGraphicFramePr>
          <p:nvPr>
            <p:extLst>
              <p:ext uri="{D42A27DB-BD31-4B8C-83A1-F6EECF244321}">
                <p14:modId xmlns:p14="http://schemas.microsoft.com/office/powerpoint/2010/main" val="4269930701"/>
              </p:ext>
            </p:extLst>
          </p:nvPr>
        </p:nvGraphicFramePr>
        <p:xfrm>
          <a:off x="1619672" y="4210992"/>
          <a:ext cx="1728192" cy="990600"/>
        </p:xfrm>
        <a:graphic>
          <a:graphicData uri="http://schemas.openxmlformats.org/presentationml/2006/ole">
            <mc:AlternateContent xmlns:mc="http://schemas.openxmlformats.org/markup-compatibility/2006">
              <mc:Choice xmlns:v="urn:schemas-microsoft-com:vml" Requires="v">
                <p:oleObj spid="_x0000_s3576" r:id="rId5" imgW="1267920" imgH="871560" progId="">
                  <p:embed/>
                </p:oleObj>
              </mc:Choice>
              <mc:Fallback>
                <p:oleObj r:id="rId5" imgW="1267920" imgH="8715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9672" y="4210992"/>
                        <a:ext cx="1728192" cy="990600"/>
                      </a:xfrm>
                      <a:prstGeom prst="rect">
                        <a:avLst/>
                      </a:prstGeom>
                      <a:solidFill>
                        <a:schemeClr val="bg1"/>
                      </a:solidFill>
                      <a:ln w="19050">
                        <a:solidFill>
                          <a:srgbClr val="A50021"/>
                        </a:solidFill>
                        <a:miter lim="800000"/>
                        <a:headEnd/>
                        <a:tailEnd/>
                      </a:ln>
                    </p:spPr>
                  </p:pic>
                </p:oleObj>
              </mc:Fallback>
            </mc:AlternateContent>
          </a:graphicData>
        </a:graphic>
      </p:graphicFrame>
      <p:graphicFrame>
        <p:nvGraphicFramePr>
          <p:cNvPr id="18" name="Object 5"/>
          <p:cNvGraphicFramePr>
            <a:graphicFrameLocks noChangeAspect="1"/>
          </p:cNvGraphicFramePr>
          <p:nvPr>
            <p:extLst>
              <p:ext uri="{D42A27DB-BD31-4B8C-83A1-F6EECF244321}">
                <p14:modId xmlns:p14="http://schemas.microsoft.com/office/powerpoint/2010/main" val="1189967352"/>
              </p:ext>
            </p:extLst>
          </p:nvPr>
        </p:nvGraphicFramePr>
        <p:xfrm>
          <a:off x="1619672" y="5281500"/>
          <a:ext cx="1728192" cy="1095375"/>
        </p:xfrm>
        <a:graphic>
          <a:graphicData uri="http://schemas.openxmlformats.org/presentationml/2006/ole">
            <mc:AlternateContent xmlns:mc="http://schemas.openxmlformats.org/markup-compatibility/2006">
              <mc:Choice xmlns:v="urn:schemas-microsoft-com:vml" Requires="v">
                <p:oleObj spid="_x0000_s3577" r:id="rId7" imgW="1267920" imgH="1094400" progId="">
                  <p:embed/>
                </p:oleObj>
              </mc:Choice>
              <mc:Fallback>
                <p:oleObj r:id="rId7" imgW="1267920" imgH="109440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19672" y="5281500"/>
                        <a:ext cx="1728192" cy="1095375"/>
                      </a:xfrm>
                      <a:prstGeom prst="rect">
                        <a:avLst/>
                      </a:prstGeom>
                      <a:solidFill>
                        <a:schemeClr val="bg1"/>
                      </a:solidFill>
                      <a:ln w="19050">
                        <a:solidFill>
                          <a:srgbClr val="A50021"/>
                        </a:solidFill>
                        <a:miter lim="800000"/>
                        <a:headEnd/>
                        <a:tailEnd/>
                      </a:ln>
                    </p:spPr>
                  </p:pic>
                </p:oleObj>
              </mc:Fallback>
            </mc:AlternateContent>
          </a:graphicData>
        </a:graphic>
      </p:graphicFrame>
      <p:sp>
        <p:nvSpPr>
          <p:cNvPr id="19" name="Rectangle 6"/>
          <p:cNvSpPr>
            <a:spLocks noChangeArrowheads="1"/>
          </p:cNvSpPr>
          <p:nvPr/>
        </p:nvSpPr>
        <p:spPr bwMode="auto">
          <a:xfrm>
            <a:off x="4504927" y="3166809"/>
            <a:ext cx="3124200" cy="8604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90000"/>
              </a:lnSpc>
              <a:spcBef>
                <a:spcPct val="50000"/>
              </a:spcBef>
            </a:pPr>
            <a:r>
              <a:rPr lang="zh-CN" altLang="en-US" sz="2800" dirty="0">
                <a:solidFill>
                  <a:srgbClr val="CC6600"/>
                </a:solidFill>
                <a:latin typeface="隶书" panose="02010509060101010101" pitchFamily="49" charset="-122"/>
                <a:ea typeface="隶书" panose="02010509060101010101" pitchFamily="49" charset="-122"/>
              </a:rPr>
              <a:t>聚苯乙烯顺丁烯二酸酐共聚物钠盐</a:t>
            </a:r>
            <a:endParaRPr lang="zh-CN" altLang="en-US" sz="2800" dirty="0">
              <a:latin typeface="隶书" panose="02010509060101010101" pitchFamily="49" charset="-122"/>
              <a:ea typeface="隶书" panose="02010509060101010101" pitchFamily="49" charset="-122"/>
            </a:endParaRPr>
          </a:p>
        </p:txBody>
      </p:sp>
      <p:sp>
        <p:nvSpPr>
          <p:cNvPr id="20" name="Rectangle 7"/>
          <p:cNvSpPr>
            <a:spLocks noChangeArrowheads="1"/>
          </p:cNvSpPr>
          <p:nvPr/>
        </p:nvSpPr>
        <p:spPr bwMode="auto">
          <a:xfrm>
            <a:off x="4499992" y="5569630"/>
            <a:ext cx="2327275" cy="5191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A5002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pPr>
            <a:r>
              <a:rPr lang="zh-CN" altLang="en-US" sz="2800">
                <a:solidFill>
                  <a:srgbClr val="CC6600"/>
                </a:solidFill>
                <a:latin typeface="Times New Roman" panose="02020603050405020304" pitchFamily="18" charset="0"/>
                <a:ea typeface="隶书" panose="02010509060101010101" pitchFamily="49" charset="-122"/>
              </a:rPr>
              <a:t>聚丙烯酸钠盐</a:t>
            </a:r>
          </a:p>
        </p:txBody>
      </p:sp>
      <p:sp>
        <p:nvSpPr>
          <p:cNvPr id="21" name="Rectangle 8"/>
          <p:cNvSpPr>
            <a:spLocks noChangeArrowheads="1"/>
          </p:cNvSpPr>
          <p:nvPr/>
        </p:nvSpPr>
        <p:spPr bwMode="auto">
          <a:xfrm>
            <a:off x="4142804" y="4560803"/>
            <a:ext cx="3041650" cy="5191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pPr>
            <a:r>
              <a:rPr lang="zh-CN" altLang="en-US" sz="2800" dirty="0">
                <a:solidFill>
                  <a:srgbClr val="CC6600"/>
                </a:solidFill>
                <a:latin typeface="Times New Roman" panose="02020603050405020304" pitchFamily="18" charset="0"/>
                <a:ea typeface="隶书" panose="02010509060101010101" pitchFamily="49" charset="-122"/>
              </a:rPr>
              <a:t>聚甲基丙烯酸钠盐</a:t>
            </a:r>
          </a:p>
        </p:txBody>
      </p:sp>
    </p:spTree>
    <p:extLst>
      <p:ext uri="{BB962C8B-B14F-4D97-AF65-F5344CB8AC3E}">
        <p14:creationId xmlns:p14="http://schemas.microsoft.com/office/powerpoint/2010/main" val="584924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ox(ou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ox(ou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ox(ou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ox(out)">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ox(out)">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box(out)">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utoUpdateAnimBg="0"/>
      <p:bldP spid="20" grpId="0" autoUpdateAnimBg="0"/>
      <p:bldP spid="21"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2638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3200" dirty="0">
                <a:latin typeface="楷体" panose="02010609060101010101" pitchFamily="49" charset="-122"/>
                <a:ea typeface="楷体" panose="02010609060101010101" pitchFamily="49" charset="-122"/>
                <a:cs typeface="Arial" panose="020B0604020202020204" pitchFamily="34" charset="0"/>
              </a:rPr>
              <a:t>分散剂</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768" y="1484784"/>
            <a:ext cx="3600400" cy="3600400"/>
          </a:xfrm>
          <a:prstGeom prst="rect">
            <a:avLst/>
          </a:prstGeom>
        </p:spPr>
      </p:pic>
      <p:sp>
        <p:nvSpPr>
          <p:cNvPr id="9" name="文本框 8"/>
          <p:cNvSpPr txBox="1"/>
          <p:nvPr/>
        </p:nvSpPr>
        <p:spPr>
          <a:xfrm>
            <a:off x="5940152" y="3023374"/>
            <a:ext cx="2646878" cy="584775"/>
          </a:xfrm>
          <a:prstGeom prst="rect">
            <a:avLst/>
          </a:prstGeom>
          <a:noFill/>
        </p:spPr>
        <p:txBody>
          <a:bodyPr wrap="none" rtlCol="0">
            <a:spAutoFit/>
          </a:bodyPr>
          <a:lstStyle/>
          <a:p>
            <a:r>
              <a:rPr lang="zh-CN" altLang="en-US" sz="3200" dirty="0">
                <a:latin typeface="华文楷体" panose="02010600040101010101" pitchFamily="2" charset="-122"/>
                <a:ea typeface="华文楷体" panose="02010600040101010101" pitchFamily="2" charset="-122"/>
              </a:rPr>
              <a:t>水溶性分散剂</a:t>
            </a:r>
          </a:p>
        </p:txBody>
      </p:sp>
      <p:sp>
        <p:nvSpPr>
          <p:cNvPr id="26" name="文本框 25"/>
          <p:cNvSpPr txBox="1"/>
          <p:nvPr/>
        </p:nvSpPr>
        <p:spPr>
          <a:xfrm>
            <a:off x="395536" y="2852936"/>
            <a:ext cx="2236510" cy="584775"/>
          </a:xfrm>
          <a:prstGeom prst="rect">
            <a:avLst/>
          </a:prstGeom>
          <a:noFill/>
        </p:spPr>
        <p:txBody>
          <a:bodyPr wrap="none" rtlCol="0">
            <a:spAutoFit/>
          </a:bodyPr>
          <a:lstStyle/>
          <a:p>
            <a:r>
              <a:rPr lang="zh-CN" altLang="en-US" sz="3200" dirty="0">
                <a:latin typeface="华文楷体" panose="02010600040101010101" pitchFamily="2" charset="-122"/>
                <a:ea typeface="华文楷体" panose="02010600040101010101" pitchFamily="2" charset="-122"/>
              </a:rPr>
              <a:t>无机分散剂</a:t>
            </a:r>
          </a:p>
        </p:txBody>
      </p:sp>
      <p:sp>
        <p:nvSpPr>
          <p:cNvPr id="10" name="文本框 9"/>
          <p:cNvSpPr txBox="1"/>
          <p:nvPr/>
        </p:nvSpPr>
        <p:spPr>
          <a:xfrm>
            <a:off x="5508105" y="4035618"/>
            <a:ext cx="3240360" cy="1077218"/>
          </a:xfrm>
          <a:prstGeom prst="rect">
            <a:avLst/>
          </a:prstGeom>
          <a:noFill/>
        </p:spPr>
        <p:txBody>
          <a:bodyPr wrap="square" rtlCol="0">
            <a:spAutoFit/>
          </a:bodyPr>
          <a:lstStyle/>
          <a:p>
            <a:pPr marL="285750" indent="-285750">
              <a:buClr>
                <a:srgbClr val="0000FF"/>
              </a:buClr>
              <a:buFont typeface="Arial" panose="020B0604020202020204" pitchFamily="34" charset="0"/>
              <a:buChar char="•"/>
            </a:pPr>
            <a:r>
              <a:rPr lang="zh-CN" altLang="en-US" sz="3200" dirty="0">
                <a:solidFill>
                  <a:srgbClr val="0000FF"/>
                </a:solidFill>
              </a:rPr>
              <a:t>水溶性聚合物，聚乙烯醇</a:t>
            </a:r>
          </a:p>
        </p:txBody>
      </p:sp>
      <p:sp>
        <p:nvSpPr>
          <p:cNvPr id="28" name="文本框 27"/>
          <p:cNvSpPr txBox="1"/>
          <p:nvPr/>
        </p:nvSpPr>
        <p:spPr>
          <a:xfrm>
            <a:off x="467544" y="4007966"/>
            <a:ext cx="3240360" cy="1077218"/>
          </a:xfrm>
          <a:prstGeom prst="rect">
            <a:avLst/>
          </a:prstGeom>
          <a:noFill/>
        </p:spPr>
        <p:txBody>
          <a:bodyPr wrap="square" rtlCol="0">
            <a:spAutoFit/>
          </a:bodyPr>
          <a:lstStyle/>
          <a:p>
            <a:pPr marL="285750" indent="-285750">
              <a:buClr>
                <a:srgbClr val="0000FF"/>
              </a:buClr>
              <a:buFont typeface="Arial" panose="020B0604020202020204" pitchFamily="34" charset="0"/>
              <a:buChar char="•"/>
            </a:pPr>
            <a:r>
              <a:rPr lang="zh-CN" altLang="en-US" sz="3200" dirty="0">
                <a:solidFill>
                  <a:srgbClr val="0000FF"/>
                </a:solidFill>
              </a:rPr>
              <a:t>无机胶体，</a:t>
            </a:r>
            <a:r>
              <a:rPr lang="en-US" altLang="zh-CN" sz="3200" dirty="0">
                <a:solidFill>
                  <a:srgbClr val="0000FF"/>
                </a:solidFill>
              </a:rPr>
              <a:t>Mg(OH)</a:t>
            </a:r>
            <a:r>
              <a:rPr lang="en-US" altLang="zh-CN" sz="3200" baseline="-25000" dirty="0">
                <a:solidFill>
                  <a:srgbClr val="0000FF"/>
                </a:solidFill>
              </a:rPr>
              <a:t>2</a:t>
            </a:r>
            <a:endParaRPr lang="zh-CN" altLang="en-US" sz="3200" baseline="-25000" dirty="0">
              <a:solidFill>
                <a:srgbClr val="0000FF"/>
              </a:solidFill>
            </a:endParaRPr>
          </a:p>
        </p:txBody>
      </p:sp>
    </p:spTree>
    <p:extLst>
      <p:ext uri="{BB962C8B-B14F-4D97-AF65-F5344CB8AC3E}">
        <p14:creationId xmlns:p14="http://schemas.microsoft.com/office/powerpoint/2010/main" val="227591193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配方</a:t>
            </a:r>
          </a:p>
        </p:txBody>
      </p:sp>
      <p:graphicFrame>
        <p:nvGraphicFramePr>
          <p:cNvPr id="2" name="表格 1"/>
          <p:cNvGraphicFramePr>
            <a:graphicFrameLocks noGrp="1"/>
          </p:cNvGraphicFramePr>
          <p:nvPr>
            <p:extLst>
              <p:ext uri="{D42A27DB-BD31-4B8C-83A1-F6EECF244321}">
                <p14:modId xmlns:p14="http://schemas.microsoft.com/office/powerpoint/2010/main" val="2960852351"/>
              </p:ext>
            </p:extLst>
          </p:nvPr>
        </p:nvGraphicFramePr>
        <p:xfrm>
          <a:off x="467544" y="1196752"/>
          <a:ext cx="8407044" cy="2664297"/>
        </p:xfrm>
        <a:graphic>
          <a:graphicData uri="http://schemas.openxmlformats.org/drawingml/2006/table">
            <a:tbl>
              <a:tblPr firstRow="1" bandRow="1">
                <a:tableStyleId>{F5AB1C69-6EDB-4FF4-983F-18BD219EF322}</a:tableStyleId>
              </a:tblPr>
              <a:tblGrid>
                <a:gridCol w="2214354">
                  <a:extLst>
                    <a:ext uri="{9D8B030D-6E8A-4147-A177-3AD203B41FA5}">
                      <a16:colId xmlns:a16="http://schemas.microsoft.com/office/drawing/2014/main" val="20000"/>
                    </a:ext>
                  </a:extLst>
                </a:gridCol>
                <a:gridCol w="1989168">
                  <a:extLst>
                    <a:ext uri="{9D8B030D-6E8A-4147-A177-3AD203B41FA5}">
                      <a16:colId xmlns:a16="http://schemas.microsoft.com/office/drawing/2014/main" val="20001"/>
                    </a:ext>
                  </a:extLst>
                </a:gridCol>
                <a:gridCol w="2101761">
                  <a:extLst>
                    <a:ext uri="{9D8B030D-6E8A-4147-A177-3AD203B41FA5}">
                      <a16:colId xmlns:a16="http://schemas.microsoft.com/office/drawing/2014/main" val="20002"/>
                    </a:ext>
                  </a:extLst>
                </a:gridCol>
                <a:gridCol w="2101761">
                  <a:extLst>
                    <a:ext uri="{9D8B030D-6E8A-4147-A177-3AD203B41FA5}">
                      <a16:colId xmlns:a16="http://schemas.microsoft.com/office/drawing/2014/main" val="20003"/>
                    </a:ext>
                  </a:extLst>
                </a:gridCol>
              </a:tblGrid>
              <a:tr h="563750">
                <a:tc>
                  <a:txBody>
                    <a:bodyPr/>
                    <a:lstStyle/>
                    <a:p>
                      <a:pPr algn="ctr"/>
                      <a:r>
                        <a:rPr lang="zh-CN" altLang="en-US" sz="2800" dirty="0">
                          <a:latin typeface="Arial" panose="020B0604020202020204" pitchFamily="34" charset="0"/>
                          <a:ea typeface="楷体" panose="02010609060101010101" pitchFamily="49" charset="-122"/>
                        </a:rPr>
                        <a:t>组份</a:t>
                      </a:r>
                    </a:p>
                  </a:txBody>
                  <a:tcPr anchor="ctr"/>
                </a:tc>
                <a:tc>
                  <a:txBody>
                    <a:bodyPr/>
                    <a:lstStyle/>
                    <a:p>
                      <a:pPr algn="ctr"/>
                      <a:r>
                        <a:rPr lang="zh-CN" altLang="en-US" sz="2800" dirty="0">
                          <a:latin typeface="Arial" panose="020B0604020202020204" pitchFamily="34" charset="0"/>
                          <a:ea typeface="楷体" panose="02010609060101010101" pitchFamily="49" charset="-122"/>
                        </a:rPr>
                        <a:t>用量</a:t>
                      </a:r>
                    </a:p>
                  </a:txBody>
                  <a:tcPr anchor="ctr"/>
                </a:tc>
                <a:tc>
                  <a:txBody>
                    <a:bodyPr/>
                    <a:lstStyle/>
                    <a:p>
                      <a:pPr algn="ctr"/>
                      <a:r>
                        <a:rPr lang="zh-CN" altLang="en-US" sz="2800" dirty="0">
                          <a:latin typeface="Arial" panose="020B0604020202020204" pitchFamily="34" charset="0"/>
                          <a:ea typeface="楷体" panose="02010609060101010101" pitchFamily="49" charset="-122"/>
                        </a:rPr>
                        <a:t>组份</a:t>
                      </a:r>
                    </a:p>
                  </a:txBody>
                  <a:tcPr anchor="ctr"/>
                </a:tc>
                <a:tc>
                  <a:txBody>
                    <a:bodyPr/>
                    <a:lstStyle/>
                    <a:p>
                      <a:pPr algn="ctr"/>
                      <a:r>
                        <a:rPr lang="zh-CN" altLang="en-US" sz="2800" dirty="0">
                          <a:latin typeface="Arial" panose="020B0604020202020204" pitchFamily="34" charset="0"/>
                          <a:ea typeface="楷体" panose="02010609060101010101" pitchFamily="49" charset="-122"/>
                        </a:rPr>
                        <a:t>用量</a:t>
                      </a:r>
                    </a:p>
                  </a:txBody>
                  <a:tcPr anchor="ctr"/>
                </a:tc>
                <a:extLst>
                  <a:ext uri="{0D108BD9-81ED-4DB2-BD59-A6C34878D82A}">
                    <a16:rowId xmlns:a16="http://schemas.microsoft.com/office/drawing/2014/main" val="10000"/>
                  </a:ext>
                </a:extLst>
              </a:tr>
              <a:tr h="563750">
                <a:tc>
                  <a:txBody>
                    <a:bodyPr/>
                    <a:lstStyle/>
                    <a:p>
                      <a:pPr algn="ctr"/>
                      <a:r>
                        <a:rPr lang="zh-CN" altLang="en-US" sz="2800" dirty="0">
                          <a:latin typeface="Arial" panose="020B0604020202020204" pitchFamily="34" charset="0"/>
                          <a:ea typeface="楷体" panose="02010609060101010101" pitchFamily="49" charset="-122"/>
                        </a:rPr>
                        <a:t>苯乙烯</a:t>
                      </a:r>
                    </a:p>
                  </a:txBody>
                  <a:tcPr anchor="ctr"/>
                </a:tc>
                <a:tc>
                  <a:txBody>
                    <a:bodyPr/>
                    <a:lstStyle/>
                    <a:p>
                      <a:pPr algn="ctr"/>
                      <a:r>
                        <a:rPr lang="en-US" altLang="zh-CN" sz="2800" dirty="0">
                          <a:latin typeface="Arial" panose="020B0604020202020204" pitchFamily="34" charset="0"/>
                          <a:ea typeface="楷体" panose="02010609060101010101" pitchFamily="49" charset="-122"/>
                        </a:rPr>
                        <a:t>100</a:t>
                      </a:r>
                      <a:endParaRPr lang="zh-CN" altLang="en-US" sz="2800" dirty="0">
                        <a:latin typeface="Arial" panose="020B0604020202020204" pitchFamily="34" charset="0"/>
                        <a:ea typeface="楷体" panose="02010609060101010101" pitchFamily="49" charset="-122"/>
                      </a:endParaRPr>
                    </a:p>
                  </a:txBody>
                  <a:tcPr anchor="ctr"/>
                </a:tc>
                <a:tc>
                  <a:txBody>
                    <a:bodyPr/>
                    <a:lstStyle/>
                    <a:p>
                      <a:pPr algn="ctr"/>
                      <a:r>
                        <a:rPr lang="en-US" altLang="zh-CN" sz="2800" dirty="0">
                          <a:latin typeface="Arial" panose="020B0604020202020204" pitchFamily="34" charset="0"/>
                          <a:ea typeface="楷体" panose="02010609060101010101" pitchFamily="49" charset="-122"/>
                        </a:rPr>
                        <a:t>16%MgSO</a:t>
                      </a:r>
                      <a:r>
                        <a:rPr lang="en-US" altLang="zh-CN" sz="2800" baseline="-25000" dirty="0">
                          <a:latin typeface="Arial" panose="020B0604020202020204" pitchFamily="34" charset="0"/>
                          <a:ea typeface="楷体" panose="02010609060101010101" pitchFamily="49" charset="-122"/>
                        </a:rPr>
                        <a:t>4</a:t>
                      </a:r>
                      <a:endParaRPr lang="zh-CN" altLang="en-US" sz="2800" dirty="0">
                        <a:latin typeface="Arial" panose="020B0604020202020204" pitchFamily="34" charset="0"/>
                        <a:ea typeface="楷体" panose="02010609060101010101" pitchFamily="49" charset="-122"/>
                      </a:endParaRPr>
                    </a:p>
                  </a:txBody>
                  <a:tcPr anchor="ctr"/>
                </a:tc>
                <a:tc>
                  <a:txBody>
                    <a:bodyPr/>
                    <a:lstStyle/>
                    <a:p>
                      <a:pPr algn="ctr"/>
                      <a:r>
                        <a:rPr lang="en-US" altLang="zh-CN" sz="2800" dirty="0">
                          <a:latin typeface="Arial" panose="020B0604020202020204" pitchFamily="34" charset="0"/>
                          <a:ea typeface="楷体" panose="02010609060101010101" pitchFamily="49" charset="-122"/>
                        </a:rPr>
                        <a:t>0.12</a:t>
                      </a:r>
                      <a:endParaRPr lang="zh-CN" altLang="en-US" sz="2800" dirty="0">
                        <a:latin typeface="Arial" panose="020B0604020202020204" pitchFamily="34" charset="0"/>
                        <a:ea typeface="楷体" panose="02010609060101010101" pitchFamily="49" charset="-122"/>
                      </a:endParaRPr>
                    </a:p>
                  </a:txBody>
                  <a:tcPr anchor="ctr"/>
                </a:tc>
                <a:extLst>
                  <a:ext uri="{0D108BD9-81ED-4DB2-BD59-A6C34878D82A}">
                    <a16:rowId xmlns:a16="http://schemas.microsoft.com/office/drawing/2014/main" val="10001"/>
                  </a:ext>
                </a:extLst>
              </a:tr>
              <a:tr h="563750">
                <a:tc>
                  <a:txBody>
                    <a:bodyPr/>
                    <a:lstStyle/>
                    <a:p>
                      <a:pPr algn="ctr"/>
                      <a:r>
                        <a:rPr lang="zh-CN" altLang="en-US" sz="2800" dirty="0">
                          <a:latin typeface="Arial" panose="020B0604020202020204" pitchFamily="34" charset="0"/>
                          <a:ea typeface="楷体" panose="02010609060101010101" pitchFamily="49" charset="-122"/>
                        </a:rPr>
                        <a:t>软水</a:t>
                      </a:r>
                    </a:p>
                  </a:txBody>
                  <a:tcPr anchor="ctr"/>
                </a:tc>
                <a:tc>
                  <a:txBody>
                    <a:bodyPr/>
                    <a:lstStyle/>
                    <a:p>
                      <a:pPr algn="ctr"/>
                      <a:r>
                        <a:rPr lang="en-US" altLang="zh-CN" sz="2800" dirty="0">
                          <a:latin typeface="Arial" panose="020B0604020202020204" pitchFamily="34" charset="0"/>
                          <a:ea typeface="楷体" panose="02010609060101010101" pitchFamily="49" charset="-122"/>
                        </a:rPr>
                        <a:t>140~160</a:t>
                      </a:r>
                      <a:endParaRPr lang="zh-CN" altLang="en-US" sz="2800" dirty="0">
                        <a:latin typeface="Arial" panose="020B0604020202020204" pitchFamily="34" charset="0"/>
                        <a:ea typeface="楷体" panose="02010609060101010101" pitchFamily="49" charset="-122"/>
                      </a:endParaRPr>
                    </a:p>
                  </a:txBody>
                  <a:tcPr anchor="ctr"/>
                </a:tc>
                <a:tc>
                  <a:txBody>
                    <a:bodyPr/>
                    <a:lstStyle/>
                    <a:p>
                      <a:pPr algn="ctr"/>
                      <a:r>
                        <a:rPr lang="en-US" altLang="zh-CN" sz="2800" dirty="0">
                          <a:latin typeface="Arial" panose="020B0604020202020204" pitchFamily="34" charset="0"/>
                          <a:ea typeface="楷体" panose="02010609060101010101" pitchFamily="49" charset="-122"/>
                        </a:rPr>
                        <a:t>Na-SM</a:t>
                      </a:r>
                      <a:endParaRPr lang="zh-CN" altLang="en-US" sz="2800" dirty="0">
                        <a:latin typeface="Arial" panose="020B0604020202020204" pitchFamily="34" charset="0"/>
                        <a:ea typeface="楷体" panose="02010609060101010101" pitchFamily="49" charset="-122"/>
                      </a:endParaRPr>
                    </a:p>
                  </a:txBody>
                  <a:tcPr anchor="ctr"/>
                </a:tc>
                <a:tc>
                  <a:txBody>
                    <a:bodyPr/>
                    <a:lstStyle/>
                    <a:p>
                      <a:pPr algn="ctr"/>
                      <a:r>
                        <a:rPr lang="en-US" altLang="zh-CN" sz="2800" dirty="0">
                          <a:latin typeface="Arial" panose="020B0604020202020204" pitchFamily="34" charset="0"/>
                          <a:ea typeface="楷体" panose="02010609060101010101" pitchFamily="49" charset="-122"/>
                        </a:rPr>
                        <a:t>0.012</a:t>
                      </a:r>
                      <a:endParaRPr lang="zh-CN" altLang="en-US" sz="2800" dirty="0">
                        <a:latin typeface="Arial" panose="020B0604020202020204" pitchFamily="34" charset="0"/>
                        <a:ea typeface="楷体" panose="02010609060101010101" pitchFamily="49" charset="-122"/>
                      </a:endParaRPr>
                    </a:p>
                  </a:txBody>
                  <a:tcPr anchor="ctr"/>
                </a:tc>
                <a:extLst>
                  <a:ext uri="{0D108BD9-81ED-4DB2-BD59-A6C34878D82A}">
                    <a16:rowId xmlns:a16="http://schemas.microsoft.com/office/drawing/2014/main" val="10002"/>
                  </a:ext>
                </a:extLst>
              </a:tr>
              <a:tr h="973047">
                <a:tc>
                  <a:txBody>
                    <a:bodyPr/>
                    <a:lstStyle/>
                    <a:p>
                      <a:pPr algn="ctr"/>
                      <a:r>
                        <a:rPr lang="en-US" altLang="zh-CN" sz="2800" dirty="0">
                          <a:latin typeface="Arial" panose="020B0604020202020204" pitchFamily="34" charset="0"/>
                          <a:ea typeface="楷体" panose="02010609060101010101" pitchFamily="49" charset="-122"/>
                        </a:rPr>
                        <a:t>16%Na</a:t>
                      </a:r>
                      <a:r>
                        <a:rPr lang="en-US" altLang="zh-CN" sz="2800" baseline="-25000" dirty="0">
                          <a:latin typeface="Arial" panose="020B0604020202020204" pitchFamily="34" charset="0"/>
                          <a:ea typeface="楷体" panose="02010609060101010101" pitchFamily="49" charset="-122"/>
                        </a:rPr>
                        <a:t>2</a:t>
                      </a:r>
                      <a:r>
                        <a:rPr lang="en-US" altLang="zh-CN" sz="2800" dirty="0">
                          <a:latin typeface="Arial" panose="020B0604020202020204" pitchFamily="34" charset="0"/>
                          <a:ea typeface="楷体" panose="02010609060101010101" pitchFamily="49" charset="-122"/>
                        </a:rPr>
                        <a:t>CO</a:t>
                      </a:r>
                      <a:r>
                        <a:rPr lang="en-US" altLang="zh-CN" sz="2800" baseline="-25000" dirty="0">
                          <a:latin typeface="Arial" panose="020B0604020202020204" pitchFamily="34" charset="0"/>
                          <a:ea typeface="楷体" panose="02010609060101010101" pitchFamily="49" charset="-122"/>
                        </a:rPr>
                        <a:t>3</a:t>
                      </a:r>
                      <a:endParaRPr lang="zh-CN" altLang="en-US" sz="2800" b="0" dirty="0">
                        <a:latin typeface="Arial" panose="020B0604020202020204" pitchFamily="34" charset="0"/>
                        <a:ea typeface="楷体" panose="02010609060101010101" pitchFamily="49" charset="-122"/>
                      </a:endParaRPr>
                    </a:p>
                  </a:txBody>
                  <a:tcPr anchor="ctr"/>
                </a:tc>
                <a:tc>
                  <a:txBody>
                    <a:bodyPr/>
                    <a:lstStyle/>
                    <a:p>
                      <a:pPr algn="ctr"/>
                      <a:r>
                        <a:rPr lang="en-US" altLang="zh-CN" sz="2800" dirty="0">
                          <a:latin typeface="Arial" panose="020B0604020202020204" pitchFamily="34" charset="0"/>
                          <a:ea typeface="楷体" panose="02010609060101010101" pitchFamily="49" charset="-122"/>
                        </a:rPr>
                        <a:t>0.06</a:t>
                      </a:r>
                      <a:endParaRPr lang="zh-CN" altLang="en-US" sz="2800" dirty="0">
                        <a:latin typeface="Arial" panose="020B0604020202020204" pitchFamily="34" charset="0"/>
                        <a:ea typeface="楷体" panose="02010609060101010101" pitchFamily="49" charset="-122"/>
                      </a:endParaRPr>
                    </a:p>
                  </a:txBody>
                  <a:tcPr anchor="ctr"/>
                </a:tc>
                <a:tc>
                  <a:txBody>
                    <a:bodyPr/>
                    <a:lstStyle/>
                    <a:p>
                      <a:pPr algn="ctr"/>
                      <a:r>
                        <a:rPr lang="en-US" altLang="zh-CN" sz="2800" dirty="0">
                          <a:latin typeface="Arial" panose="020B0604020202020204" pitchFamily="34" charset="0"/>
                          <a:ea typeface="楷体" panose="02010609060101010101" pitchFamily="49" charset="-122"/>
                        </a:rPr>
                        <a:t>2,6-</a:t>
                      </a:r>
                      <a:r>
                        <a:rPr lang="zh-CN" altLang="en-US" sz="2800" dirty="0">
                          <a:latin typeface="Arial" panose="020B0604020202020204" pitchFamily="34" charset="0"/>
                          <a:ea typeface="楷体" panose="02010609060101010101" pitchFamily="49" charset="-122"/>
                        </a:rPr>
                        <a:t>二叔丁基对甲酚</a:t>
                      </a:r>
                    </a:p>
                  </a:txBody>
                  <a:tcPr anchor="ctr"/>
                </a:tc>
                <a:tc>
                  <a:txBody>
                    <a:bodyPr/>
                    <a:lstStyle/>
                    <a:p>
                      <a:pPr algn="ctr"/>
                      <a:r>
                        <a:rPr lang="en-US" altLang="zh-CN" sz="2800" dirty="0">
                          <a:latin typeface="Arial" panose="020B0604020202020204" pitchFamily="34" charset="0"/>
                          <a:ea typeface="楷体" panose="02010609060101010101" pitchFamily="49" charset="-122"/>
                        </a:rPr>
                        <a:t>0.028</a:t>
                      </a:r>
                      <a:endParaRPr lang="zh-CN" altLang="en-US" sz="2800" dirty="0">
                        <a:latin typeface="Arial" panose="020B0604020202020204" pitchFamily="34" charset="0"/>
                        <a:ea typeface="楷体" panose="02010609060101010101" pitchFamily="49" charset="-122"/>
                      </a:endParaRP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6528188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工艺流程</a:t>
            </a: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406" y="620688"/>
            <a:ext cx="8741188" cy="4608512"/>
          </a:xfrm>
          <a:prstGeom prst="rect">
            <a:avLst/>
          </a:prstGeom>
        </p:spPr>
      </p:pic>
      <p:sp>
        <p:nvSpPr>
          <p:cNvPr id="3" name="文本框 2">
            <a:extLst>
              <a:ext uri="{FF2B5EF4-FFF2-40B4-BE49-F238E27FC236}">
                <a16:creationId xmlns:a16="http://schemas.microsoft.com/office/drawing/2014/main" id="{0ED62167-C3B7-4351-B7FD-9378DDBBE017}"/>
              </a:ext>
            </a:extLst>
          </p:cNvPr>
          <p:cNvSpPr txBox="1"/>
          <p:nvPr/>
        </p:nvSpPr>
        <p:spPr>
          <a:xfrm>
            <a:off x="539552" y="5240778"/>
            <a:ext cx="5472973" cy="1477328"/>
          </a:xfrm>
          <a:prstGeom prst="rect">
            <a:avLst/>
          </a:prstGeom>
          <a:noFill/>
        </p:spPr>
        <p:txBody>
          <a:bodyPr wrap="none" rtlCol="0">
            <a:spAutoFit/>
          </a:bodyPr>
          <a:lstStyle/>
          <a:p>
            <a:r>
              <a:rPr lang="en-US" altLang="zh-CN" dirty="0">
                <a:solidFill>
                  <a:srgbClr val="FF0000"/>
                </a:solidFill>
              </a:rPr>
              <a:t>P80-81</a:t>
            </a:r>
            <a:r>
              <a:rPr lang="zh-CN" altLang="en-US" dirty="0">
                <a:solidFill>
                  <a:srgbClr val="FF0000"/>
                </a:solidFill>
              </a:rPr>
              <a:t>：</a:t>
            </a:r>
            <a:endParaRPr lang="en-US" altLang="zh-CN" dirty="0">
              <a:solidFill>
                <a:srgbClr val="FF0000"/>
              </a:solidFill>
            </a:endParaRPr>
          </a:p>
          <a:p>
            <a:pPr marL="342900" indent="-342900">
              <a:buAutoNum type="arabicPeriod"/>
            </a:pPr>
            <a:r>
              <a:rPr lang="zh-CN" altLang="en-US" dirty="0">
                <a:solidFill>
                  <a:srgbClr val="FF0000"/>
                </a:solidFill>
              </a:rPr>
              <a:t>两次脱氧的目的，真空脱氧为何要降温到</a:t>
            </a:r>
            <a:r>
              <a:rPr lang="en-US" altLang="zh-CN" dirty="0">
                <a:solidFill>
                  <a:srgbClr val="FF0000"/>
                </a:solidFill>
              </a:rPr>
              <a:t>50 </a:t>
            </a:r>
            <a:r>
              <a:rPr lang="en-US" altLang="zh-CN" dirty="0">
                <a:solidFill>
                  <a:srgbClr val="FF0000"/>
                </a:solidFill>
                <a:latin typeface="Times New Roman" panose="02020603050405020304" pitchFamily="18" charset="0"/>
                <a:cs typeface="Times New Roman" panose="02020603050405020304" pitchFamily="18" charset="0"/>
              </a:rPr>
              <a:t>℃</a:t>
            </a:r>
            <a:r>
              <a:rPr lang="zh-CN" altLang="en-US" dirty="0">
                <a:solidFill>
                  <a:srgbClr val="FF0000"/>
                </a:solidFill>
                <a:latin typeface="Times New Roman" panose="02020603050405020304" pitchFamily="18" charset="0"/>
                <a:cs typeface="Times New Roman" panose="02020603050405020304" pitchFamily="18" charset="0"/>
              </a:rPr>
              <a:t>？</a:t>
            </a:r>
            <a:endParaRPr lang="en-US" altLang="zh-CN" dirty="0">
              <a:solidFill>
                <a:srgbClr val="FF0000"/>
              </a:solidFill>
              <a:latin typeface="Times New Roman" panose="02020603050405020304" pitchFamily="18" charset="0"/>
              <a:cs typeface="Times New Roman" panose="02020603050405020304" pitchFamily="18" charset="0"/>
            </a:endParaRPr>
          </a:p>
          <a:p>
            <a:pPr marL="342900" indent="-342900">
              <a:buAutoNum type="arabicPeriod"/>
            </a:pPr>
            <a:r>
              <a:rPr lang="zh-CN" altLang="en-US" dirty="0">
                <a:solidFill>
                  <a:srgbClr val="FF0000"/>
                </a:solidFill>
                <a:latin typeface="Times New Roman" panose="02020603050405020304" pitchFamily="18" charset="0"/>
                <a:cs typeface="Times New Roman" panose="02020603050405020304" pitchFamily="18" charset="0"/>
              </a:rPr>
              <a:t>熟化的目的？</a:t>
            </a:r>
            <a:endParaRPr lang="en-US" altLang="zh-CN" dirty="0">
              <a:solidFill>
                <a:srgbClr val="FF0000"/>
              </a:solidFill>
              <a:latin typeface="Times New Roman" panose="02020603050405020304" pitchFamily="18" charset="0"/>
              <a:cs typeface="Times New Roman" panose="02020603050405020304" pitchFamily="18" charset="0"/>
            </a:endParaRPr>
          </a:p>
          <a:p>
            <a:pPr marL="342900" indent="-342900">
              <a:buAutoNum type="arabicPeriod"/>
            </a:pPr>
            <a:r>
              <a:rPr lang="zh-CN" altLang="en-US" dirty="0">
                <a:solidFill>
                  <a:srgbClr val="FF0000"/>
                </a:solidFill>
                <a:latin typeface="Times New Roman" panose="02020603050405020304" pitchFamily="18" charset="0"/>
                <a:cs typeface="Times New Roman" panose="02020603050405020304" pitchFamily="18" charset="0"/>
              </a:rPr>
              <a:t>后处理加硫酸的目的？</a:t>
            </a:r>
            <a:endParaRPr lang="en-US" altLang="zh-CN" dirty="0">
              <a:solidFill>
                <a:srgbClr val="FF0000"/>
              </a:solidFill>
              <a:latin typeface="Times New Roman" panose="02020603050405020304" pitchFamily="18" charset="0"/>
              <a:cs typeface="Times New Roman" panose="02020603050405020304" pitchFamily="18" charset="0"/>
            </a:endParaRPr>
          </a:p>
          <a:p>
            <a:pPr marL="342900" indent="-342900">
              <a:buAutoNum type="arabicPeriod"/>
            </a:pPr>
            <a:r>
              <a:rPr lang="zh-CN" altLang="en-US" dirty="0">
                <a:solidFill>
                  <a:srgbClr val="FF0000"/>
                </a:solidFill>
                <a:latin typeface="Times New Roman" panose="02020603050405020304" pitchFamily="18" charset="0"/>
                <a:cs typeface="Times New Roman" panose="02020603050405020304" pitchFamily="18" charset="0"/>
              </a:rPr>
              <a:t>图中干燥采用的是什么方法和设备？</a:t>
            </a:r>
            <a:endParaRPr lang="en-US" altLang="zh-CN"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55334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主要内容</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在聚合釜中加入预热至</a:t>
            </a:r>
            <a:r>
              <a:rPr lang="en-US" altLang="zh-CN" sz="2800" b="1" dirty="0">
                <a:solidFill>
                  <a:schemeClr val="tx1"/>
                </a:solidFill>
                <a:latin typeface="楷体" panose="02010609060101010101" pitchFamily="49" charset="-122"/>
                <a:ea typeface="楷体" panose="02010609060101010101" pitchFamily="49" charset="-122"/>
              </a:rPr>
              <a:t>60℃</a:t>
            </a:r>
            <a:r>
              <a:rPr lang="zh-CN" altLang="en-US" sz="2800" b="1" dirty="0">
                <a:solidFill>
                  <a:schemeClr val="tx1"/>
                </a:solidFill>
                <a:latin typeface="楷体" panose="02010609060101010101" pitchFamily="49" charset="-122"/>
                <a:ea typeface="楷体" panose="02010609060101010101" pitchFamily="49" charset="-122"/>
              </a:rPr>
              <a:t>的水及</a:t>
            </a:r>
            <a:r>
              <a:rPr lang="en-US" altLang="zh-CN" sz="2800" b="1" dirty="0">
                <a:solidFill>
                  <a:schemeClr val="tx1"/>
                </a:solidFill>
                <a:latin typeface="楷体" panose="02010609060101010101" pitchFamily="49" charset="-122"/>
                <a:ea typeface="楷体" panose="02010609060101010101" pitchFamily="49" charset="-122"/>
              </a:rPr>
              <a:t>16%</a:t>
            </a:r>
            <a:r>
              <a:rPr lang="zh-CN" altLang="en-US" sz="2800" b="1" dirty="0">
                <a:solidFill>
                  <a:schemeClr val="tx1"/>
                </a:solidFill>
                <a:latin typeface="楷体" panose="02010609060101010101" pitchFamily="49" charset="-122"/>
                <a:ea typeface="楷体" panose="02010609060101010101" pitchFamily="49" charset="-122"/>
              </a:rPr>
              <a:t>的</a:t>
            </a:r>
            <a:r>
              <a:rPr lang="en-US" altLang="zh-CN" sz="2800" b="1" dirty="0">
                <a:solidFill>
                  <a:schemeClr val="tx1"/>
                </a:solidFill>
                <a:latin typeface="楷体" panose="02010609060101010101" pitchFamily="49" charset="-122"/>
                <a:ea typeface="楷体" panose="02010609060101010101" pitchFamily="49" charset="-122"/>
              </a:rPr>
              <a:t>Na</a:t>
            </a:r>
            <a:r>
              <a:rPr lang="en-US" altLang="zh-CN" sz="2800" b="1" baseline="-25000" dirty="0">
                <a:solidFill>
                  <a:schemeClr val="tx1"/>
                </a:solidFill>
                <a:latin typeface="楷体" panose="02010609060101010101" pitchFamily="49" charset="-122"/>
                <a:ea typeface="楷体" panose="02010609060101010101" pitchFamily="49" charset="-122"/>
              </a:rPr>
              <a:t>2</a:t>
            </a:r>
            <a:r>
              <a:rPr lang="en-US" altLang="zh-CN" sz="2800" b="1" dirty="0">
                <a:solidFill>
                  <a:schemeClr val="tx1"/>
                </a:solidFill>
                <a:latin typeface="楷体" panose="02010609060101010101" pitchFamily="49" charset="-122"/>
                <a:ea typeface="楷体" panose="02010609060101010101" pitchFamily="49" charset="-122"/>
              </a:rPr>
              <a:t>CO</a:t>
            </a:r>
            <a:r>
              <a:rPr lang="en-US" altLang="zh-CN" sz="2800" b="1" baseline="-25000" dirty="0">
                <a:solidFill>
                  <a:schemeClr val="tx1"/>
                </a:solidFill>
                <a:latin typeface="楷体" panose="02010609060101010101" pitchFamily="49" charset="-122"/>
                <a:ea typeface="楷体" panose="02010609060101010101" pitchFamily="49" charset="-122"/>
              </a:rPr>
              <a:t>3</a:t>
            </a:r>
            <a:r>
              <a:rPr lang="zh-CN" altLang="en-US" sz="2800" b="1" dirty="0">
                <a:solidFill>
                  <a:schemeClr val="tx1"/>
                </a:solidFill>
                <a:latin typeface="楷体" panose="02010609060101010101" pitchFamily="49" charset="-122"/>
                <a:ea typeface="楷体" panose="02010609060101010101" pitchFamily="49" charset="-122"/>
              </a:rPr>
              <a:t>，升温至</a:t>
            </a:r>
            <a:r>
              <a:rPr lang="en-US" altLang="zh-CN" sz="2800" b="1" dirty="0">
                <a:solidFill>
                  <a:schemeClr val="tx1"/>
                </a:solidFill>
                <a:latin typeface="楷体" panose="02010609060101010101" pitchFamily="49" charset="-122"/>
                <a:ea typeface="楷体" panose="02010609060101010101" pitchFamily="49" charset="-122"/>
              </a:rPr>
              <a:t>78℃</a:t>
            </a:r>
            <a:r>
              <a:rPr lang="zh-CN" altLang="en-US" sz="2800" b="1" dirty="0">
                <a:solidFill>
                  <a:schemeClr val="tx1"/>
                </a:solidFill>
                <a:latin typeface="楷体" panose="02010609060101010101" pitchFamily="49" charset="-122"/>
                <a:ea typeface="楷体" panose="02010609060101010101" pitchFamily="49" charset="-122"/>
              </a:rPr>
              <a:t>，再投入</a:t>
            </a:r>
            <a:r>
              <a:rPr lang="en-US" altLang="zh-CN" sz="2800" b="1" dirty="0">
                <a:solidFill>
                  <a:schemeClr val="tx1"/>
                </a:solidFill>
                <a:latin typeface="楷体" panose="02010609060101010101" pitchFamily="49" charset="-122"/>
                <a:ea typeface="楷体" panose="02010609060101010101" pitchFamily="49" charset="-122"/>
              </a:rPr>
              <a:t>MgSO</a:t>
            </a:r>
            <a:r>
              <a:rPr lang="en-US" altLang="zh-CN" sz="2800" b="1" baseline="-25000" dirty="0">
                <a:solidFill>
                  <a:schemeClr val="tx1"/>
                </a:solidFill>
                <a:latin typeface="楷体" panose="02010609060101010101" pitchFamily="49" charset="-122"/>
                <a:ea typeface="楷体" panose="02010609060101010101" pitchFamily="49" charset="-122"/>
              </a:rPr>
              <a:t>4</a:t>
            </a:r>
            <a:r>
              <a:rPr lang="zh-CN" altLang="en-US" sz="2800" b="1" dirty="0">
                <a:solidFill>
                  <a:schemeClr val="tx1"/>
                </a:solidFill>
                <a:latin typeface="楷体" panose="02010609060101010101" pitchFamily="49" charset="-122"/>
                <a:ea typeface="楷体" panose="02010609060101010101" pitchFamily="49" charset="-122"/>
              </a:rPr>
              <a:t>，搅拌</a:t>
            </a:r>
            <a:r>
              <a:rPr lang="en-US" altLang="zh-CN" sz="2800" b="1" dirty="0">
                <a:solidFill>
                  <a:schemeClr val="tx1"/>
                </a:solidFill>
                <a:latin typeface="楷体" panose="02010609060101010101" pitchFamily="49" charset="-122"/>
                <a:ea typeface="楷体" panose="02010609060101010101" pitchFamily="49" charset="-122"/>
              </a:rPr>
              <a:t>0.5 h</a:t>
            </a:r>
            <a:r>
              <a:rPr lang="zh-CN" altLang="en-US" sz="2800" b="1" dirty="0">
                <a:solidFill>
                  <a:schemeClr val="tx1"/>
                </a:solidFill>
                <a:latin typeface="楷体" panose="02010609060101010101" pitchFamily="49" charset="-122"/>
                <a:ea typeface="楷体" panose="02010609060101010101" pitchFamily="49" charset="-122"/>
              </a:rPr>
              <a:t>，并同时通入过热蒸汽（</a:t>
            </a:r>
            <a:r>
              <a:rPr lang="en-US" altLang="zh-CN" sz="2800" b="1" dirty="0">
                <a:solidFill>
                  <a:schemeClr val="tx1"/>
                </a:solidFill>
                <a:latin typeface="楷体" panose="02010609060101010101" pitchFamily="49" charset="-122"/>
                <a:ea typeface="楷体" panose="02010609060101010101" pitchFamily="49" charset="-122"/>
              </a:rPr>
              <a:t>95-100 ℃ </a:t>
            </a:r>
            <a:r>
              <a:rPr lang="zh-CN" altLang="en-US" sz="2800" b="1" dirty="0">
                <a:solidFill>
                  <a:schemeClr val="tx1"/>
                </a:solidFill>
                <a:latin typeface="楷体" panose="02010609060101010101" pitchFamily="49" charset="-122"/>
                <a:ea typeface="楷体" panose="02010609060101010101" pitchFamily="49" charset="-122"/>
              </a:rPr>
              <a:t>）以排走空气；</a:t>
            </a:r>
          </a:p>
          <a:p>
            <a:pPr marL="457200" indent="-457200">
              <a:spcBef>
                <a:spcPts val="6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然后封闭全部出口，降温至</a:t>
            </a:r>
            <a:r>
              <a:rPr lang="en-US" altLang="zh-CN" sz="2800" b="1" dirty="0">
                <a:solidFill>
                  <a:schemeClr val="tx1"/>
                </a:solidFill>
                <a:latin typeface="楷体" panose="02010609060101010101" pitchFamily="49" charset="-122"/>
                <a:ea typeface="楷体" panose="02010609060101010101" pitchFamily="49" charset="-122"/>
              </a:rPr>
              <a:t>50℃</a:t>
            </a:r>
            <a:r>
              <a:rPr lang="zh-CN" altLang="en-US" sz="2800" b="1" dirty="0">
                <a:solidFill>
                  <a:schemeClr val="tx1"/>
                </a:solidFill>
                <a:latin typeface="楷体" panose="02010609060101010101" pitchFamily="49" charset="-122"/>
                <a:ea typeface="楷体" panose="02010609060101010101" pitchFamily="49" charset="-122"/>
              </a:rPr>
              <a:t>，使之产生</a:t>
            </a:r>
            <a:r>
              <a:rPr lang="en-US" altLang="zh-CN" sz="2800" b="1" dirty="0">
                <a:solidFill>
                  <a:schemeClr val="tx1"/>
                </a:solidFill>
                <a:latin typeface="楷体" panose="02010609060101010101" pitchFamily="49" charset="-122"/>
                <a:ea typeface="楷体" panose="02010609060101010101" pitchFamily="49" charset="-122"/>
              </a:rPr>
              <a:t>2.7×10 </a:t>
            </a:r>
            <a:r>
              <a:rPr lang="en-US" altLang="zh-CN" sz="2800" b="1" baseline="30000" dirty="0">
                <a:solidFill>
                  <a:schemeClr val="tx1"/>
                </a:solidFill>
                <a:latin typeface="楷体" panose="02010609060101010101" pitchFamily="49" charset="-122"/>
                <a:ea typeface="楷体" panose="02010609060101010101" pitchFamily="49" charset="-122"/>
              </a:rPr>
              <a:t>4</a:t>
            </a:r>
            <a:r>
              <a:rPr lang="en-US" altLang="zh-CN" sz="2800" b="1" dirty="0">
                <a:solidFill>
                  <a:schemeClr val="tx1"/>
                </a:solidFill>
                <a:latin typeface="楷体" panose="02010609060101010101" pitchFamily="49" charset="-122"/>
                <a:ea typeface="楷体" panose="02010609060101010101" pitchFamily="49" charset="-122"/>
              </a:rPr>
              <a:t> Pa</a:t>
            </a:r>
            <a:r>
              <a:rPr lang="zh-CN" altLang="en-US" sz="2800" b="1" dirty="0">
                <a:solidFill>
                  <a:schemeClr val="tx1"/>
                </a:solidFill>
                <a:latin typeface="楷体" panose="02010609060101010101" pitchFamily="49" charset="-122"/>
                <a:ea typeface="楷体" panose="02010609060101010101" pitchFamily="49" charset="-122"/>
              </a:rPr>
              <a:t>的负压；将溶有</a:t>
            </a:r>
            <a:r>
              <a:rPr lang="en-US" altLang="zh-CN" sz="2800" b="1" dirty="0">
                <a:solidFill>
                  <a:schemeClr val="tx1"/>
                </a:solidFill>
                <a:latin typeface="楷体" panose="02010609060101010101" pitchFamily="49" charset="-122"/>
                <a:ea typeface="楷体" panose="02010609060101010101" pitchFamily="49" charset="-122"/>
              </a:rPr>
              <a:t>2,6-</a:t>
            </a:r>
            <a:r>
              <a:rPr lang="zh-CN" altLang="en-US" sz="2800" b="1" dirty="0">
                <a:solidFill>
                  <a:schemeClr val="tx1"/>
                </a:solidFill>
                <a:latin typeface="楷体" panose="02010609060101010101" pitchFamily="49" charset="-122"/>
                <a:ea typeface="楷体" panose="02010609060101010101" pitchFamily="49" charset="-122"/>
              </a:rPr>
              <a:t>叔丁基对甲酚的苯乙烯加入釜中，启动搅拌，升温至</a:t>
            </a:r>
            <a:r>
              <a:rPr lang="en-US" altLang="zh-CN" sz="2800" b="1" dirty="0">
                <a:solidFill>
                  <a:schemeClr val="tx1"/>
                </a:solidFill>
                <a:latin typeface="楷体" panose="02010609060101010101" pitchFamily="49" charset="-122"/>
                <a:ea typeface="楷体" panose="02010609060101010101" pitchFamily="49" charset="-122"/>
              </a:rPr>
              <a:t>90-95℃</a:t>
            </a:r>
            <a:r>
              <a:rPr lang="zh-CN" altLang="en-US" sz="2800" b="1" dirty="0">
                <a:solidFill>
                  <a:schemeClr val="tx1"/>
                </a:solidFill>
                <a:latin typeface="楷体" panose="02010609060101010101" pitchFamily="49" charset="-122"/>
                <a:ea typeface="楷体" panose="02010609060101010101" pitchFamily="49" charset="-122"/>
              </a:rPr>
              <a:t>，通</a:t>
            </a:r>
            <a:r>
              <a:rPr lang="en-US" altLang="zh-CN" sz="2800" b="1" dirty="0">
                <a:solidFill>
                  <a:schemeClr val="tx1"/>
                </a:solidFill>
                <a:latin typeface="楷体" panose="02010609060101010101" pitchFamily="49" charset="-122"/>
                <a:ea typeface="楷体" panose="02010609060101010101" pitchFamily="49" charset="-122"/>
              </a:rPr>
              <a:t>N</a:t>
            </a:r>
            <a:r>
              <a:rPr lang="en-US" altLang="zh-CN" sz="2800" b="1" baseline="-25000" dirty="0">
                <a:solidFill>
                  <a:schemeClr val="tx1"/>
                </a:solidFill>
                <a:latin typeface="楷体" panose="02010609060101010101" pitchFamily="49" charset="-122"/>
                <a:ea typeface="楷体" panose="02010609060101010101" pitchFamily="49" charset="-122"/>
              </a:rPr>
              <a:t>2</a:t>
            </a:r>
            <a:r>
              <a:rPr lang="zh-CN" altLang="en-US" sz="2800" b="1" dirty="0">
                <a:solidFill>
                  <a:schemeClr val="tx1"/>
                </a:solidFill>
                <a:latin typeface="楷体" panose="02010609060101010101" pitchFamily="49" charset="-122"/>
                <a:ea typeface="楷体" panose="02010609060101010101" pitchFamily="49" charset="-122"/>
              </a:rPr>
              <a:t>至</a:t>
            </a:r>
            <a:r>
              <a:rPr lang="en-US" altLang="zh-CN" sz="2800" b="1" dirty="0">
                <a:solidFill>
                  <a:schemeClr val="tx1"/>
                </a:solidFill>
                <a:latin typeface="楷体" panose="02010609060101010101" pitchFamily="49" charset="-122"/>
                <a:ea typeface="楷体" panose="02010609060101010101" pitchFamily="49" charset="-122"/>
              </a:rPr>
              <a:t>0.15-0.2 </a:t>
            </a:r>
            <a:r>
              <a:rPr lang="en-US" altLang="zh-CN" sz="2800" b="1" dirty="0" err="1">
                <a:solidFill>
                  <a:schemeClr val="tx1"/>
                </a:solidFill>
                <a:latin typeface="楷体" panose="02010609060101010101" pitchFamily="49" charset="-122"/>
                <a:ea typeface="楷体" panose="02010609060101010101" pitchFamily="49" charset="-122"/>
              </a:rPr>
              <a:t>MPa</a:t>
            </a:r>
            <a:r>
              <a:rPr lang="zh-CN" altLang="en-US" sz="2800" b="1" dirty="0">
                <a:solidFill>
                  <a:schemeClr val="tx1"/>
                </a:solidFill>
                <a:latin typeface="楷体" panose="02010609060101010101" pitchFamily="49" charset="-122"/>
                <a:ea typeface="楷体" panose="02010609060101010101" pitchFamily="49" charset="-122"/>
              </a:rPr>
              <a:t>，以防止高温下釜内剧烈翻腾；</a:t>
            </a:r>
          </a:p>
          <a:p>
            <a:pPr marL="457200" indent="-457200">
              <a:spcBef>
                <a:spcPts val="6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然后升温至</a:t>
            </a:r>
            <a:r>
              <a:rPr lang="en-US" altLang="zh-CN" sz="2800" b="1" dirty="0">
                <a:solidFill>
                  <a:schemeClr val="tx1"/>
                </a:solidFill>
                <a:latin typeface="楷体" panose="02010609060101010101" pitchFamily="49" charset="-122"/>
                <a:ea typeface="楷体" panose="02010609060101010101" pitchFamily="49" charset="-122"/>
              </a:rPr>
              <a:t>150℃</a:t>
            </a:r>
            <a:r>
              <a:rPr lang="zh-CN" altLang="en-US" sz="2800" b="1" dirty="0">
                <a:solidFill>
                  <a:schemeClr val="tx1"/>
                </a:solidFill>
                <a:latin typeface="楷体" panose="02010609060101010101" pitchFamily="49" charset="-122"/>
                <a:ea typeface="楷体" panose="02010609060101010101" pitchFamily="49" charset="-122"/>
              </a:rPr>
              <a:t>，釜内压力为</a:t>
            </a:r>
            <a:r>
              <a:rPr lang="en-US" altLang="zh-CN" sz="2800" b="1" dirty="0">
                <a:solidFill>
                  <a:schemeClr val="tx1"/>
                </a:solidFill>
                <a:latin typeface="楷体" panose="02010609060101010101" pitchFamily="49" charset="-122"/>
                <a:ea typeface="楷体" panose="02010609060101010101" pitchFamily="49" charset="-122"/>
              </a:rPr>
              <a:t>0.6 </a:t>
            </a:r>
            <a:r>
              <a:rPr lang="en-US" altLang="zh-CN" sz="2800" b="1" dirty="0" err="1">
                <a:solidFill>
                  <a:schemeClr val="tx1"/>
                </a:solidFill>
                <a:latin typeface="楷体" panose="02010609060101010101" pitchFamily="49" charset="-122"/>
                <a:ea typeface="楷体" panose="02010609060101010101" pitchFamily="49" charset="-122"/>
              </a:rPr>
              <a:t>MPa</a:t>
            </a:r>
            <a:r>
              <a:rPr lang="zh-CN" altLang="en-US" sz="2800" b="1" dirty="0">
                <a:solidFill>
                  <a:schemeClr val="tx1"/>
                </a:solidFill>
                <a:latin typeface="楷体" panose="02010609060101010101" pitchFamily="49" charset="-122"/>
                <a:ea typeface="楷体" panose="02010609060101010101" pitchFamily="49" charset="-122"/>
              </a:rPr>
              <a:t>，搅拌</a:t>
            </a:r>
            <a:r>
              <a:rPr lang="en-US" altLang="zh-CN" sz="2800" b="1" dirty="0">
                <a:solidFill>
                  <a:schemeClr val="tx1"/>
                </a:solidFill>
                <a:latin typeface="楷体" panose="02010609060101010101" pitchFamily="49" charset="-122"/>
                <a:ea typeface="楷体" panose="02010609060101010101" pitchFamily="49" charset="-122"/>
              </a:rPr>
              <a:t>2h</a:t>
            </a:r>
            <a:r>
              <a:rPr lang="zh-CN" altLang="en-US" sz="2800" b="1" dirty="0">
                <a:solidFill>
                  <a:schemeClr val="tx1"/>
                </a:solidFill>
                <a:latin typeface="楷体" panose="02010609060101010101" pitchFamily="49" charset="-122"/>
                <a:ea typeface="楷体" panose="02010609060101010101" pitchFamily="49" charset="-122"/>
              </a:rPr>
              <a:t>。这时，聚苯乙烯颗粒已硬，再升温至</a:t>
            </a:r>
            <a:r>
              <a:rPr lang="en-US" altLang="zh-CN" sz="2800" b="1" dirty="0">
                <a:solidFill>
                  <a:schemeClr val="tx1"/>
                </a:solidFill>
                <a:latin typeface="楷体" panose="02010609060101010101" pitchFamily="49" charset="-122"/>
                <a:ea typeface="楷体" panose="02010609060101010101" pitchFamily="49" charset="-122"/>
              </a:rPr>
              <a:t>155℃</a:t>
            </a:r>
            <a:r>
              <a:rPr lang="zh-CN" altLang="en-US" sz="2800" b="1" dirty="0">
                <a:solidFill>
                  <a:schemeClr val="tx1"/>
                </a:solidFill>
                <a:latin typeface="楷体" panose="02010609060101010101" pitchFamily="49" charset="-122"/>
                <a:ea typeface="楷体" panose="02010609060101010101" pitchFamily="49" charset="-122"/>
              </a:rPr>
              <a:t>，釜内压力为</a:t>
            </a:r>
            <a:r>
              <a:rPr lang="en-US" altLang="zh-CN" sz="2800" b="1" dirty="0">
                <a:solidFill>
                  <a:schemeClr val="tx1"/>
                </a:solidFill>
                <a:latin typeface="楷体" panose="02010609060101010101" pitchFamily="49" charset="-122"/>
                <a:ea typeface="楷体" panose="02010609060101010101" pitchFamily="49" charset="-122"/>
              </a:rPr>
              <a:t>0.7</a:t>
            </a:r>
            <a:r>
              <a:rPr lang="zh-CN" altLang="en-US" sz="2800" b="1" dirty="0">
                <a:solidFill>
                  <a:schemeClr val="tx1"/>
                </a:solidFill>
                <a:latin typeface="楷体" panose="02010609060101010101" pitchFamily="49" charset="-122"/>
                <a:ea typeface="楷体" panose="02010609060101010101" pitchFamily="49" charset="-122"/>
              </a:rPr>
              <a:t>～</a:t>
            </a:r>
            <a:r>
              <a:rPr lang="en-US" altLang="zh-CN" sz="2800" b="1" dirty="0">
                <a:solidFill>
                  <a:schemeClr val="tx1"/>
                </a:solidFill>
                <a:latin typeface="楷体" panose="02010609060101010101" pitchFamily="49" charset="-122"/>
                <a:ea typeface="楷体" panose="02010609060101010101" pitchFamily="49" charset="-122"/>
              </a:rPr>
              <a:t>0.75 </a:t>
            </a:r>
            <a:r>
              <a:rPr lang="en-US" altLang="zh-CN" sz="2800" b="1" dirty="0" err="1">
                <a:solidFill>
                  <a:schemeClr val="tx1"/>
                </a:solidFill>
                <a:latin typeface="楷体" panose="02010609060101010101" pitchFamily="49" charset="-122"/>
                <a:ea typeface="楷体" panose="02010609060101010101" pitchFamily="49" charset="-122"/>
              </a:rPr>
              <a:t>MPa</a:t>
            </a:r>
            <a:r>
              <a:rPr lang="zh-CN" altLang="en-US" sz="2800" b="1" dirty="0">
                <a:solidFill>
                  <a:schemeClr val="tx1"/>
                </a:solidFill>
                <a:latin typeface="楷体" panose="02010609060101010101" pitchFamily="49" charset="-122"/>
                <a:ea typeface="楷体" panose="02010609060101010101" pitchFamily="49" charset="-122"/>
              </a:rPr>
              <a:t>，维持</a:t>
            </a:r>
            <a:r>
              <a:rPr lang="en-US" altLang="zh-CN" sz="2800" b="1" dirty="0">
                <a:solidFill>
                  <a:schemeClr val="tx1"/>
                </a:solidFill>
                <a:latin typeface="楷体" panose="02010609060101010101" pitchFamily="49" charset="-122"/>
                <a:ea typeface="楷体" panose="02010609060101010101" pitchFamily="49" charset="-122"/>
              </a:rPr>
              <a:t>2h</a:t>
            </a:r>
            <a:r>
              <a:rPr lang="zh-CN" altLang="en-US" sz="2800" b="1" dirty="0">
                <a:solidFill>
                  <a:schemeClr val="tx1"/>
                </a:solidFill>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37410361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1107" y="0"/>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主要内容</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为防止液料暴沸，降温至</a:t>
            </a:r>
            <a:r>
              <a:rPr lang="en-US" altLang="zh-CN" sz="2800" b="1" dirty="0">
                <a:solidFill>
                  <a:schemeClr val="tx1"/>
                </a:solidFill>
                <a:latin typeface="楷体" panose="02010609060101010101" pitchFamily="49" charset="-122"/>
                <a:ea typeface="楷体" panose="02010609060101010101" pitchFamily="49" charset="-122"/>
              </a:rPr>
              <a:t>125℃</a:t>
            </a:r>
            <a:r>
              <a:rPr lang="zh-CN" altLang="en-US" sz="2800" b="1" dirty="0">
                <a:solidFill>
                  <a:schemeClr val="tx1"/>
                </a:solidFill>
                <a:latin typeface="楷体" panose="02010609060101010101" pitchFamily="49" charset="-122"/>
                <a:ea typeface="楷体" panose="02010609060101010101" pitchFamily="49" charset="-122"/>
              </a:rPr>
              <a:t>，维持</a:t>
            </a:r>
            <a:r>
              <a:rPr lang="en-US" altLang="zh-CN" sz="2800" b="1" dirty="0">
                <a:solidFill>
                  <a:schemeClr val="tx1"/>
                </a:solidFill>
                <a:latin typeface="楷体" panose="02010609060101010101" pitchFamily="49" charset="-122"/>
                <a:ea typeface="楷体" panose="02010609060101010101" pitchFamily="49" charset="-122"/>
              </a:rPr>
              <a:t>0.5 h</a:t>
            </a:r>
            <a:r>
              <a:rPr lang="zh-CN" altLang="en-US" sz="2800" b="1" dirty="0">
                <a:solidFill>
                  <a:schemeClr val="tx1"/>
                </a:solidFill>
                <a:latin typeface="楷体" panose="02010609060101010101" pitchFamily="49" charset="-122"/>
                <a:ea typeface="楷体" panose="02010609060101010101" pitchFamily="49" charset="-122"/>
              </a:rPr>
              <a:t>。再升温</a:t>
            </a:r>
            <a:r>
              <a:rPr lang="en-US" altLang="zh-CN" sz="2800" b="1" dirty="0">
                <a:solidFill>
                  <a:schemeClr val="tx1"/>
                </a:solidFill>
                <a:latin typeface="楷体" panose="02010609060101010101" pitchFamily="49" charset="-122"/>
                <a:ea typeface="楷体" panose="02010609060101010101" pitchFamily="49" charset="-122"/>
              </a:rPr>
              <a:t>140 ℃</a:t>
            </a:r>
            <a:r>
              <a:rPr lang="zh-CN" altLang="en-US" sz="2800" b="1" dirty="0">
                <a:solidFill>
                  <a:schemeClr val="tx1"/>
                </a:solidFill>
                <a:latin typeface="楷体" panose="02010609060101010101" pitchFamily="49" charset="-122"/>
                <a:ea typeface="楷体" panose="02010609060101010101" pitchFamily="49" charset="-122"/>
              </a:rPr>
              <a:t>熟化</a:t>
            </a:r>
            <a:r>
              <a:rPr lang="en-US" altLang="zh-CN" sz="2800" b="1" dirty="0">
                <a:solidFill>
                  <a:schemeClr val="tx1"/>
                </a:solidFill>
                <a:latin typeface="楷体" panose="02010609060101010101" pitchFamily="49" charset="-122"/>
                <a:ea typeface="楷体" panose="02010609060101010101" pitchFamily="49" charset="-122"/>
              </a:rPr>
              <a:t>4 h</a:t>
            </a:r>
            <a:r>
              <a:rPr lang="zh-CN" altLang="en-US" sz="2800" b="1" dirty="0">
                <a:solidFill>
                  <a:schemeClr val="tx1"/>
                </a:solidFill>
                <a:latin typeface="楷体" panose="02010609060101010101" pitchFamily="49" charset="-122"/>
                <a:ea typeface="楷体" panose="02010609060101010101" pitchFamily="49" charset="-122"/>
              </a:rPr>
              <a:t>，促使颗粒内残留单体进一步聚合，并赶出系统内未聚合的单体，然后降温出料去洗涤釜；</a:t>
            </a:r>
          </a:p>
          <a:p>
            <a:pPr marL="457200" indent="-457200">
              <a:spcBef>
                <a:spcPts val="6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在洗涤釜中用</a:t>
            </a:r>
            <a:r>
              <a:rPr lang="en-US" altLang="zh-CN" sz="2800" b="1" dirty="0">
                <a:solidFill>
                  <a:schemeClr val="tx1"/>
                </a:solidFill>
                <a:latin typeface="楷体" panose="02010609060101010101" pitchFamily="49" charset="-122"/>
                <a:ea typeface="楷体" panose="02010609060101010101" pitchFamily="49" charset="-122"/>
              </a:rPr>
              <a:t>98%</a:t>
            </a:r>
            <a:r>
              <a:rPr lang="zh-CN" altLang="en-US" sz="2800" b="1" dirty="0">
                <a:solidFill>
                  <a:schemeClr val="tx1"/>
                </a:solidFill>
                <a:latin typeface="楷体" panose="02010609060101010101" pitchFamily="49" charset="-122"/>
                <a:ea typeface="楷体" panose="02010609060101010101" pitchFamily="49" charset="-122"/>
              </a:rPr>
              <a:t>的</a:t>
            </a:r>
            <a:r>
              <a:rPr lang="en-US" altLang="zh-CN" sz="2800" b="1" dirty="0">
                <a:solidFill>
                  <a:schemeClr val="tx1"/>
                </a:solidFill>
                <a:latin typeface="楷体" panose="02010609060101010101" pitchFamily="49" charset="-122"/>
                <a:ea typeface="楷体" panose="02010609060101010101" pitchFamily="49" charset="-122"/>
              </a:rPr>
              <a:t>H</a:t>
            </a:r>
            <a:r>
              <a:rPr lang="en-US" altLang="zh-CN" sz="2800" b="1" baseline="-25000" dirty="0">
                <a:solidFill>
                  <a:schemeClr val="tx1"/>
                </a:solidFill>
                <a:latin typeface="楷体" panose="02010609060101010101" pitchFamily="49" charset="-122"/>
                <a:ea typeface="楷体" panose="02010609060101010101" pitchFamily="49" charset="-122"/>
              </a:rPr>
              <a:t>2</a:t>
            </a:r>
            <a:r>
              <a:rPr lang="en-US" altLang="zh-CN" sz="2800" b="1" dirty="0">
                <a:solidFill>
                  <a:schemeClr val="tx1"/>
                </a:solidFill>
                <a:latin typeface="楷体" panose="02010609060101010101" pitchFamily="49" charset="-122"/>
                <a:ea typeface="楷体" panose="02010609060101010101" pitchFamily="49" charset="-122"/>
              </a:rPr>
              <a:t>SO</a:t>
            </a:r>
            <a:r>
              <a:rPr lang="en-US" altLang="zh-CN" sz="2800" b="1" baseline="-25000" dirty="0">
                <a:solidFill>
                  <a:schemeClr val="tx1"/>
                </a:solidFill>
                <a:latin typeface="楷体" panose="02010609060101010101" pitchFamily="49" charset="-122"/>
                <a:ea typeface="楷体" panose="02010609060101010101" pitchFamily="49" charset="-122"/>
              </a:rPr>
              <a:t>4</a:t>
            </a:r>
            <a:r>
              <a:rPr lang="zh-CN" altLang="en-US" sz="2800" b="1" dirty="0">
                <a:solidFill>
                  <a:schemeClr val="tx1"/>
                </a:solidFill>
                <a:latin typeface="楷体" panose="02010609060101010101" pitchFamily="49" charset="-122"/>
                <a:ea typeface="楷体" panose="02010609060101010101" pitchFamily="49" charset="-122"/>
              </a:rPr>
              <a:t>维持</a:t>
            </a:r>
            <a:r>
              <a:rPr lang="en-US" altLang="zh-CN" sz="2800" b="1" dirty="0">
                <a:solidFill>
                  <a:schemeClr val="tx1"/>
                </a:solidFill>
                <a:latin typeface="楷体" panose="02010609060101010101" pitchFamily="49" charset="-122"/>
                <a:ea typeface="楷体" panose="02010609060101010101" pitchFamily="49" charset="-122"/>
              </a:rPr>
              <a:t>pH</a:t>
            </a:r>
            <a:r>
              <a:rPr lang="zh-CN" altLang="en-US" sz="2800" b="1" dirty="0">
                <a:solidFill>
                  <a:schemeClr val="tx1"/>
                </a:solidFill>
                <a:latin typeface="楷体" panose="02010609060101010101" pitchFamily="49" charset="-122"/>
                <a:ea typeface="楷体" panose="02010609060101010101" pitchFamily="49" charset="-122"/>
              </a:rPr>
              <a:t>值在</a:t>
            </a:r>
            <a:r>
              <a:rPr lang="en-US" altLang="zh-CN" sz="2800" b="1" dirty="0">
                <a:solidFill>
                  <a:schemeClr val="tx1"/>
                </a:solidFill>
                <a:latin typeface="楷体" panose="02010609060101010101" pitchFamily="49" charset="-122"/>
                <a:ea typeface="楷体" panose="02010609060101010101" pitchFamily="49" charset="-122"/>
              </a:rPr>
              <a:t>3</a:t>
            </a:r>
            <a:r>
              <a:rPr lang="zh-CN" altLang="en-US" sz="2800" b="1" dirty="0">
                <a:solidFill>
                  <a:schemeClr val="tx1"/>
                </a:solidFill>
                <a:latin typeface="楷体" panose="02010609060101010101" pitchFamily="49" charset="-122"/>
                <a:ea typeface="楷体" panose="02010609060101010101" pitchFamily="49" charset="-122"/>
              </a:rPr>
              <a:t>～</a:t>
            </a:r>
            <a:r>
              <a:rPr lang="en-US" altLang="zh-CN" sz="2800" b="1" dirty="0">
                <a:solidFill>
                  <a:schemeClr val="tx1"/>
                </a:solidFill>
                <a:latin typeface="楷体" panose="02010609060101010101" pitchFamily="49" charset="-122"/>
                <a:ea typeface="楷体" panose="02010609060101010101" pitchFamily="49" charset="-122"/>
              </a:rPr>
              <a:t>4</a:t>
            </a:r>
            <a:r>
              <a:rPr lang="zh-CN" altLang="en-US" sz="2800" b="1" dirty="0">
                <a:solidFill>
                  <a:schemeClr val="tx1"/>
                </a:solidFill>
                <a:latin typeface="楷体" panose="02010609060101010101" pitchFamily="49" charset="-122"/>
                <a:ea typeface="楷体" panose="02010609060101010101" pitchFamily="49" charset="-122"/>
              </a:rPr>
              <a:t>，先洗掉分散剂，再洗涤至中性；</a:t>
            </a:r>
          </a:p>
          <a:p>
            <a:pPr marL="457200" indent="-457200">
              <a:spcBef>
                <a:spcPts val="6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然后经过离心分离、干燥、筛分等得聚苯乙烯粒状树脂。</a:t>
            </a:r>
          </a:p>
        </p:txBody>
      </p:sp>
    </p:spTree>
    <p:extLst>
      <p:ext uri="{BB962C8B-B14F-4D97-AF65-F5344CB8AC3E}">
        <p14:creationId xmlns:p14="http://schemas.microsoft.com/office/powerpoint/2010/main" val="31858029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高温聚合优点</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聚合周期短、反应速率快、生产效率高</a:t>
            </a:r>
            <a:endParaRPr lang="en-US" altLang="zh-CN" sz="2800" b="1"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使用无机分散剂，聚合物颗粒无表面膜，易于洗涤，溶液分离，产品纯度高</a:t>
            </a:r>
            <a:endParaRPr lang="en-US" altLang="zh-CN" sz="2800" b="1"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高温聚合粘釜壁轻微，易于传热，清釜工作大大减轻</a:t>
            </a:r>
          </a:p>
        </p:txBody>
      </p:sp>
    </p:spTree>
    <p:extLst>
      <p:ext uri="{BB962C8B-B14F-4D97-AF65-F5344CB8AC3E}">
        <p14:creationId xmlns:p14="http://schemas.microsoft.com/office/powerpoint/2010/main" val="11748466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对角圆角矩形 7">
            <a:extLst>
              <a:ext uri="{FF2B5EF4-FFF2-40B4-BE49-F238E27FC236}">
                <a16:creationId xmlns:a16="http://schemas.microsoft.com/office/drawing/2014/main" id="{3DB04BA3-305A-4891-B908-7B5A124DA187}"/>
              </a:ext>
            </a:extLst>
          </p:cNvPr>
          <p:cNvSpPr/>
          <p:nvPr/>
        </p:nvSpPr>
        <p:spPr>
          <a:xfrm>
            <a:off x="0" y="0"/>
            <a:ext cx="358250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MMA</a:t>
            </a:r>
            <a:r>
              <a:rPr lang="zh-CN" altLang="en-US" sz="2800" dirty="0">
                <a:latin typeface="楷体" panose="02010609060101010101" pitchFamily="49" charset="-122"/>
                <a:ea typeface="楷体" panose="02010609060101010101" pitchFamily="49" charset="-122"/>
                <a:cs typeface="Arial" panose="020B0604020202020204" pitchFamily="34" charset="0"/>
              </a:rPr>
              <a:t>悬浮聚合</a:t>
            </a:r>
          </a:p>
        </p:txBody>
      </p:sp>
      <p:sp>
        <p:nvSpPr>
          <p:cNvPr id="5" name="对角圆角矩形 8">
            <a:extLst>
              <a:ext uri="{FF2B5EF4-FFF2-40B4-BE49-F238E27FC236}">
                <a16:creationId xmlns:a16="http://schemas.microsoft.com/office/drawing/2014/main" id="{CDC23E11-4FC1-4492-A944-3D2CC943F84E}"/>
              </a:ext>
            </a:extLst>
          </p:cNvPr>
          <p:cNvSpPr/>
          <p:nvPr/>
        </p:nvSpPr>
        <p:spPr>
          <a:xfrm>
            <a:off x="395536" y="836712"/>
            <a:ext cx="8352928"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a:spcBef>
                <a:spcPts val="600"/>
              </a:spcBef>
              <a:buClr>
                <a:srgbClr val="002060"/>
              </a:buClr>
            </a:pPr>
            <a:r>
              <a:rPr lang="zh-CN" altLang="en-US" sz="2800" b="1" dirty="0">
                <a:solidFill>
                  <a:schemeClr val="tx1"/>
                </a:solidFill>
                <a:latin typeface="Arial" panose="020B0604020202020204" pitchFamily="34" charset="0"/>
                <a:ea typeface="楷体" panose="02010609060101010101" pitchFamily="49" charset="-122"/>
              </a:rPr>
              <a:t>原料</a:t>
            </a:r>
            <a:endParaRPr lang="en-US" altLang="zh-CN" sz="2800" b="1" dirty="0">
              <a:solidFill>
                <a:schemeClr val="tx1"/>
              </a:solidFill>
              <a:latin typeface="Arial" panose="020B0604020202020204" pitchFamily="34" charset="0"/>
              <a:ea typeface="楷体" panose="02010609060101010101" pitchFamily="49" charset="-122"/>
            </a:endParaRPr>
          </a:p>
          <a:p>
            <a:pPr marL="457200" indent="-457200">
              <a:spcBef>
                <a:spcPts val="600"/>
              </a:spcBef>
              <a:buClr>
                <a:srgbClr val="002060"/>
              </a:buClr>
              <a:buFont typeface="Wingdings" panose="05000000000000000000" pitchFamily="2" charset="2"/>
              <a:buChar char="u"/>
            </a:pPr>
            <a:r>
              <a:rPr lang="en-US" altLang="zh-CN" sz="2800" dirty="0">
                <a:solidFill>
                  <a:schemeClr val="tx1"/>
                </a:solidFill>
                <a:latin typeface="楷体" panose="02010609060101010101" pitchFamily="49" charset="-122"/>
                <a:ea typeface="楷体" panose="02010609060101010101" pitchFamily="49" charset="-122"/>
              </a:rPr>
              <a:t>MMA:</a:t>
            </a:r>
            <a:r>
              <a:rPr lang="zh-CN" altLang="en-US" sz="2800" dirty="0">
                <a:solidFill>
                  <a:schemeClr val="tx1"/>
                </a:solidFill>
                <a:latin typeface="楷体" panose="02010609060101010101" pitchFamily="49" charset="-122"/>
                <a:ea typeface="楷体" panose="02010609060101010101" pitchFamily="49" charset="-122"/>
              </a:rPr>
              <a:t>除阻聚剂；纯度大于</a:t>
            </a:r>
            <a:r>
              <a:rPr lang="en-US" altLang="zh-CN" sz="2800" dirty="0">
                <a:solidFill>
                  <a:schemeClr val="tx1"/>
                </a:solidFill>
                <a:latin typeface="楷体" panose="02010609060101010101" pitchFamily="49" charset="-122"/>
                <a:ea typeface="楷体" panose="02010609060101010101" pitchFamily="49" charset="-122"/>
              </a:rPr>
              <a:t>98.5%</a:t>
            </a:r>
          </a:p>
          <a:p>
            <a:pPr>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一般含有</a:t>
            </a:r>
            <a:r>
              <a:rPr lang="en-US" altLang="zh-CN" sz="2800" dirty="0">
                <a:solidFill>
                  <a:schemeClr val="tx1"/>
                </a:solidFill>
                <a:latin typeface="楷体" panose="02010609060101010101" pitchFamily="49" charset="-122"/>
                <a:ea typeface="楷体" panose="02010609060101010101" pitchFamily="49" charset="-122"/>
              </a:rPr>
              <a:t>0.005%</a:t>
            </a:r>
            <a:r>
              <a:rPr lang="zh-CN" altLang="en-US" sz="2800" dirty="0">
                <a:solidFill>
                  <a:schemeClr val="tx1"/>
                </a:solidFill>
                <a:latin typeface="楷体" panose="02010609060101010101" pitchFamily="49" charset="-122"/>
                <a:ea typeface="楷体" panose="02010609060101010101" pitchFamily="49" charset="-122"/>
              </a:rPr>
              <a:t>左右</a:t>
            </a:r>
            <a:r>
              <a:rPr lang="zh-CN" altLang="en-US" sz="2800" dirty="0">
                <a:solidFill>
                  <a:srgbClr val="FF0000"/>
                </a:solidFill>
                <a:latin typeface="楷体" panose="02010609060101010101" pitchFamily="49" charset="-122"/>
                <a:ea typeface="楷体" panose="02010609060101010101" pitchFamily="49" charset="-122"/>
              </a:rPr>
              <a:t>阻聚剂</a:t>
            </a:r>
            <a:r>
              <a:rPr lang="zh-CN" altLang="en-US" sz="2800" dirty="0">
                <a:solidFill>
                  <a:schemeClr val="tx1"/>
                </a:solidFill>
                <a:latin typeface="楷体" panose="02010609060101010101" pitchFamily="49" charset="-122"/>
                <a:ea typeface="楷体" panose="02010609060101010101" pitchFamily="49" charset="-122"/>
              </a:rPr>
              <a:t>，用</a:t>
            </a:r>
            <a:r>
              <a:rPr lang="en-US" altLang="zh-CN" sz="2800" dirty="0">
                <a:solidFill>
                  <a:schemeClr val="tx1"/>
                </a:solidFill>
                <a:latin typeface="楷体" panose="02010609060101010101" pitchFamily="49" charset="-122"/>
                <a:ea typeface="楷体" panose="02010609060101010101" pitchFamily="49" charset="-122"/>
              </a:rPr>
              <a:t>5%NaOH</a:t>
            </a:r>
            <a:r>
              <a:rPr lang="zh-CN" altLang="en-US" sz="2800" dirty="0">
                <a:solidFill>
                  <a:schemeClr val="tx1"/>
                </a:solidFill>
                <a:latin typeface="楷体" panose="02010609060101010101" pitchFamily="49" charset="-122"/>
                <a:ea typeface="楷体" panose="02010609060101010101" pitchFamily="49" charset="-122"/>
              </a:rPr>
              <a:t>水溶液洗涤</a:t>
            </a:r>
            <a:r>
              <a:rPr lang="en-US" altLang="zh-CN" sz="2800" dirty="0">
                <a:solidFill>
                  <a:schemeClr val="tx1"/>
                </a:solidFill>
                <a:latin typeface="楷体" panose="02010609060101010101" pitchFamily="49" charset="-122"/>
                <a:ea typeface="楷体" panose="02010609060101010101" pitchFamily="49" charset="-122"/>
              </a:rPr>
              <a:t>3-4</a:t>
            </a:r>
            <a:r>
              <a:rPr lang="zh-CN" altLang="en-US" sz="2800" dirty="0">
                <a:solidFill>
                  <a:schemeClr val="tx1"/>
                </a:solidFill>
                <a:latin typeface="楷体" panose="02010609060101010101" pitchFamily="49" charset="-122"/>
                <a:ea typeface="楷体" panose="02010609060101010101" pitchFamily="49" charset="-122"/>
              </a:rPr>
              <a:t>次，在水洗至中性</a:t>
            </a:r>
            <a:r>
              <a:rPr lang="en-US" altLang="zh-CN" sz="2800" dirty="0">
                <a:solidFill>
                  <a:schemeClr val="tx1"/>
                </a:solidFill>
                <a:latin typeface="楷体" panose="02010609060101010101" pitchFamily="49" charset="-122"/>
                <a:ea typeface="楷体" panose="02010609060101010101" pitchFamily="49" charset="-122"/>
              </a:rPr>
              <a:t>;</a:t>
            </a:r>
            <a:r>
              <a:rPr lang="zh-CN" altLang="en-US" sz="2800" dirty="0">
                <a:solidFill>
                  <a:srgbClr val="FF0000"/>
                </a:solidFill>
                <a:latin typeface="楷体" panose="02010609060101010101" pitchFamily="49" charset="-122"/>
                <a:ea typeface="楷体" panose="02010609060101010101" pitchFamily="49" charset="-122"/>
              </a:rPr>
              <a:t>离子交换树脂</a:t>
            </a:r>
            <a:endParaRPr lang="en-US" altLang="zh-CN" sz="2800" dirty="0">
              <a:solidFill>
                <a:srgbClr val="FF0000"/>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软水</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分散剂：</a:t>
            </a:r>
            <a:r>
              <a:rPr lang="en-US" altLang="zh-CN" sz="2800" dirty="0">
                <a:solidFill>
                  <a:schemeClr val="tx1"/>
                </a:solidFill>
                <a:latin typeface="楷体" panose="02010609060101010101" pitchFamily="49" charset="-122"/>
                <a:ea typeface="楷体" panose="02010609060101010101" pitchFamily="49" charset="-122"/>
              </a:rPr>
              <a:t>Na-PMAA</a:t>
            </a:r>
          </a:p>
        </p:txBody>
      </p:sp>
    </p:spTree>
    <p:extLst>
      <p:ext uri="{BB962C8B-B14F-4D97-AF65-F5344CB8AC3E}">
        <p14:creationId xmlns:p14="http://schemas.microsoft.com/office/powerpoint/2010/main" val="4365204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C46DA8B5-3DEB-4217-B32A-9A2FB9DB2E14}"/>
              </a:ext>
            </a:extLst>
          </p:cNvPr>
          <p:cNvSpPr/>
          <p:nvPr/>
        </p:nvSpPr>
        <p:spPr>
          <a:xfrm>
            <a:off x="683568" y="836712"/>
            <a:ext cx="936104" cy="4320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MMA</a:t>
            </a:r>
            <a:endParaRPr lang="zh-CN" altLang="en-US" b="1" dirty="0">
              <a:solidFill>
                <a:schemeClr val="tx1"/>
              </a:solidFill>
            </a:endParaRPr>
          </a:p>
        </p:txBody>
      </p:sp>
      <p:sp>
        <p:nvSpPr>
          <p:cNvPr id="5" name="矩形 4">
            <a:extLst>
              <a:ext uri="{FF2B5EF4-FFF2-40B4-BE49-F238E27FC236}">
                <a16:creationId xmlns:a16="http://schemas.microsoft.com/office/drawing/2014/main" id="{56EC189C-B19E-491A-86D0-72998716079E}"/>
              </a:ext>
            </a:extLst>
          </p:cNvPr>
          <p:cNvSpPr/>
          <p:nvPr/>
        </p:nvSpPr>
        <p:spPr>
          <a:xfrm>
            <a:off x="2195736" y="836712"/>
            <a:ext cx="936104" cy="4320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软水</a:t>
            </a:r>
          </a:p>
        </p:txBody>
      </p:sp>
      <p:sp>
        <p:nvSpPr>
          <p:cNvPr id="6" name="等腰三角形 5">
            <a:extLst>
              <a:ext uri="{FF2B5EF4-FFF2-40B4-BE49-F238E27FC236}">
                <a16:creationId xmlns:a16="http://schemas.microsoft.com/office/drawing/2014/main" id="{012847AF-BE2B-4039-A328-A8FF8D699124}"/>
              </a:ext>
            </a:extLst>
          </p:cNvPr>
          <p:cNvSpPr/>
          <p:nvPr/>
        </p:nvSpPr>
        <p:spPr>
          <a:xfrm rot="10800000">
            <a:off x="2771800" y="2096852"/>
            <a:ext cx="432048" cy="36004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335BC65F-7633-44FE-BFD6-55C86D0EC9DE}"/>
              </a:ext>
            </a:extLst>
          </p:cNvPr>
          <p:cNvSpPr/>
          <p:nvPr/>
        </p:nvSpPr>
        <p:spPr>
          <a:xfrm>
            <a:off x="1475656" y="2996952"/>
            <a:ext cx="936104" cy="1728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solidFill>
                  <a:schemeClr val="tx1"/>
                </a:solidFill>
              </a:rPr>
              <a:t>聚</a:t>
            </a:r>
            <a:endParaRPr lang="en-US" altLang="zh-CN" b="1" dirty="0">
              <a:solidFill>
                <a:schemeClr val="tx1"/>
              </a:solidFill>
            </a:endParaRPr>
          </a:p>
          <a:p>
            <a:pPr algn="ctr"/>
            <a:r>
              <a:rPr lang="zh-CN" altLang="en-US" b="1" dirty="0">
                <a:solidFill>
                  <a:schemeClr val="tx1"/>
                </a:solidFill>
              </a:rPr>
              <a:t>合</a:t>
            </a:r>
            <a:endParaRPr lang="en-US" altLang="zh-CN" b="1" dirty="0">
              <a:solidFill>
                <a:schemeClr val="tx1"/>
              </a:solidFill>
            </a:endParaRPr>
          </a:p>
          <a:p>
            <a:pPr algn="ctr"/>
            <a:r>
              <a:rPr lang="zh-CN" altLang="en-US" b="1" dirty="0">
                <a:solidFill>
                  <a:schemeClr val="tx1"/>
                </a:solidFill>
              </a:rPr>
              <a:t>釜</a:t>
            </a:r>
          </a:p>
        </p:txBody>
      </p:sp>
      <p:sp>
        <p:nvSpPr>
          <p:cNvPr id="8" name="梯形 7">
            <a:extLst>
              <a:ext uri="{FF2B5EF4-FFF2-40B4-BE49-F238E27FC236}">
                <a16:creationId xmlns:a16="http://schemas.microsoft.com/office/drawing/2014/main" id="{8DDD4F3F-E3B2-436F-8AA0-5333B2021D90}"/>
              </a:ext>
            </a:extLst>
          </p:cNvPr>
          <p:cNvSpPr/>
          <p:nvPr/>
        </p:nvSpPr>
        <p:spPr>
          <a:xfrm rot="10800000">
            <a:off x="3131840" y="5229200"/>
            <a:ext cx="864096" cy="720080"/>
          </a:xfrm>
          <a:prstGeom prst="trapezoid">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连接符: 肘形 11">
            <a:extLst>
              <a:ext uri="{FF2B5EF4-FFF2-40B4-BE49-F238E27FC236}">
                <a16:creationId xmlns:a16="http://schemas.microsoft.com/office/drawing/2014/main" id="{6EA70735-E97A-49E3-B79F-1CB0E6009680}"/>
              </a:ext>
            </a:extLst>
          </p:cNvPr>
          <p:cNvCxnSpPr>
            <a:stCxn id="4" idx="2"/>
            <a:endCxn id="7" idx="0"/>
          </p:cNvCxnSpPr>
          <p:nvPr/>
        </p:nvCxnSpPr>
        <p:spPr>
          <a:xfrm rot="16200000" flipH="1">
            <a:off x="683568" y="1736812"/>
            <a:ext cx="1728192" cy="792088"/>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连接符: 肘形 13">
            <a:extLst>
              <a:ext uri="{FF2B5EF4-FFF2-40B4-BE49-F238E27FC236}">
                <a16:creationId xmlns:a16="http://schemas.microsoft.com/office/drawing/2014/main" id="{7F199EC8-7445-46C7-A1B7-3283AAF27C46}"/>
              </a:ext>
            </a:extLst>
          </p:cNvPr>
          <p:cNvCxnSpPr>
            <a:stCxn id="5" idx="2"/>
            <a:endCxn id="7" idx="0"/>
          </p:cNvCxnSpPr>
          <p:nvPr/>
        </p:nvCxnSpPr>
        <p:spPr>
          <a:xfrm rot="5400000">
            <a:off x="1439652" y="1772816"/>
            <a:ext cx="1728192" cy="720080"/>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连接符: 肘形 15">
            <a:extLst>
              <a:ext uri="{FF2B5EF4-FFF2-40B4-BE49-F238E27FC236}">
                <a16:creationId xmlns:a16="http://schemas.microsoft.com/office/drawing/2014/main" id="{672FA9CF-AE4D-4B03-A93F-4D170D5542A4}"/>
              </a:ext>
            </a:extLst>
          </p:cNvPr>
          <p:cNvCxnSpPr>
            <a:stCxn id="6" idx="0"/>
          </p:cNvCxnSpPr>
          <p:nvPr/>
        </p:nvCxnSpPr>
        <p:spPr>
          <a:xfrm rot="5400000">
            <a:off x="2303748" y="2096852"/>
            <a:ext cx="324036" cy="1044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连接符: 肘形 17">
            <a:extLst>
              <a:ext uri="{FF2B5EF4-FFF2-40B4-BE49-F238E27FC236}">
                <a16:creationId xmlns:a16="http://schemas.microsoft.com/office/drawing/2014/main" id="{ED6850CF-CEAD-40B4-809F-88F8D9CC5D18}"/>
              </a:ext>
            </a:extLst>
          </p:cNvPr>
          <p:cNvCxnSpPr>
            <a:stCxn id="7" idx="2"/>
            <a:endCxn id="8" idx="2"/>
          </p:cNvCxnSpPr>
          <p:nvPr/>
        </p:nvCxnSpPr>
        <p:spPr>
          <a:xfrm rot="16200000" flipH="1">
            <a:off x="2501770" y="4167082"/>
            <a:ext cx="504056" cy="1620180"/>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连接符: 肘形 19">
            <a:extLst>
              <a:ext uri="{FF2B5EF4-FFF2-40B4-BE49-F238E27FC236}">
                <a16:creationId xmlns:a16="http://schemas.microsoft.com/office/drawing/2014/main" id="{01B67381-0B17-4CA9-BA69-1079E035767F}"/>
              </a:ext>
            </a:extLst>
          </p:cNvPr>
          <p:cNvCxnSpPr>
            <a:stCxn id="8" idx="0"/>
          </p:cNvCxnSpPr>
          <p:nvPr/>
        </p:nvCxnSpPr>
        <p:spPr>
          <a:xfrm rot="16200000" flipH="1">
            <a:off x="5112060" y="4401108"/>
            <a:ext cx="288032" cy="338437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2B6BEC6B-AA21-489C-8453-0092D6331804}"/>
              </a:ext>
            </a:extLst>
          </p:cNvPr>
          <p:cNvSpPr/>
          <p:nvPr/>
        </p:nvSpPr>
        <p:spPr>
          <a:xfrm>
            <a:off x="539552" y="1592796"/>
            <a:ext cx="288032" cy="108012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solidFill>
                  <a:schemeClr val="tx1"/>
                </a:solidFill>
              </a:rPr>
              <a:t>回流管</a:t>
            </a:r>
          </a:p>
        </p:txBody>
      </p:sp>
      <p:cxnSp>
        <p:nvCxnSpPr>
          <p:cNvPr id="23" name="直接连接符 22">
            <a:extLst>
              <a:ext uri="{FF2B5EF4-FFF2-40B4-BE49-F238E27FC236}">
                <a16:creationId xmlns:a16="http://schemas.microsoft.com/office/drawing/2014/main" id="{73B917F2-1CCA-42C2-94DA-5CD8E7117A35}"/>
              </a:ext>
            </a:extLst>
          </p:cNvPr>
          <p:cNvCxnSpPr>
            <a:cxnSpLocks/>
            <a:stCxn id="21" idx="2"/>
          </p:cNvCxnSpPr>
          <p:nvPr/>
        </p:nvCxnSpPr>
        <p:spPr>
          <a:xfrm>
            <a:off x="683568" y="2672916"/>
            <a:ext cx="792088" cy="396044"/>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153DE46B-42CA-48AF-BEE4-02B2D23FE392}"/>
              </a:ext>
            </a:extLst>
          </p:cNvPr>
          <p:cNvSpPr txBox="1"/>
          <p:nvPr/>
        </p:nvSpPr>
        <p:spPr>
          <a:xfrm>
            <a:off x="2672136" y="2986935"/>
            <a:ext cx="5833375" cy="1754326"/>
          </a:xfrm>
          <a:prstGeom prst="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nSpc>
                <a:spcPct val="150000"/>
              </a:lnSpc>
            </a:pPr>
            <a:r>
              <a:rPr lang="en-US" altLang="zh-CN" sz="2400" b="1" dirty="0">
                <a:solidFill>
                  <a:schemeClr val="tx1"/>
                </a:solidFill>
                <a:latin typeface="Times New Roman" panose="02020603050405020304" pitchFamily="18" charset="0"/>
                <a:cs typeface="Times New Roman" panose="02020603050405020304" pitchFamily="18" charset="0"/>
              </a:rPr>
              <a:t>62 ℃</a:t>
            </a:r>
            <a:r>
              <a:rPr lang="zh-CN" altLang="en-US" sz="2400" b="1" dirty="0">
                <a:solidFill>
                  <a:schemeClr val="tx1"/>
                </a:solidFill>
                <a:latin typeface="Times New Roman" panose="02020603050405020304" pitchFamily="18" charset="0"/>
                <a:cs typeface="Times New Roman" panose="02020603050405020304" pitchFamily="18" charset="0"/>
              </a:rPr>
              <a:t>：</a:t>
            </a:r>
            <a:r>
              <a:rPr lang="en-US" altLang="zh-CN" sz="2400" b="1" dirty="0">
                <a:solidFill>
                  <a:schemeClr val="tx1"/>
                </a:solidFill>
                <a:latin typeface="Times New Roman" panose="02020603050405020304" pitchFamily="18" charset="0"/>
                <a:cs typeface="Times New Roman" panose="02020603050405020304" pitchFamily="18" charset="0"/>
              </a:rPr>
              <a:t>MMA </a:t>
            </a:r>
            <a:r>
              <a:rPr lang="zh-CN" altLang="en-US" sz="2400" b="1" dirty="0">
                <a:solidFill>
                  <a:schemeClr val="tx1"/>
                </a:solidFill>
                <a:latin typeface="Times New Roman" panose="02020603050405020304" pitchFamily="18" charset="0"/>
                <a:cs typeface="Times New Roman" panose="02020603050405020304" pitchFamily="18" charset="0"/>
              </a:rPr>
              <a:t>、软水；</a:t>
            </a:r>
            <a:endParaRPr lang="en-US" altLang="zh-CN" sz="2400" b="1" dirty="0">
              <a:solidFill>
                <a:schemeClr val="tx1"/>
              </a:solidFill>
              <a:latin typeface="Times New Roman" panose="02020603050405020304" pitchFamily="18" charset="0"/>
              <a:cs typeface="Times New Roman" panose="02020603050405020304" pitchFamily="18" charset="0"/>
            </a:endParaRPr>
          </a:p>
          <a:p>
            <a:pPr>
              <a:lnSpc>
                <a:spcPct val="150000"/>
              </a:lnSpc>
            </a:pPr>
            <a:r>
              <a:rPr lang="en-US" altLang="zh-CN" sz="2400" b="1" dirty="0">
                <a:solidFill>
                  <a:schemeClr val="tx1"/>
                </a:solidFill>
                <a:latin typeface="Times New Roman" panose="02020603050405020304" pitchFamily="18" charset="0"/>
                <a:cs typeface="Times New Roman" panose="02020603050405020304" pitchFamily="18" charset="0"/>
              </a:rPr>
              <a:t>89-99 ℃</a:t>
            </a:r>
            <a:r>
              <a:rPr lang="zh-CN" altLang="en-US" sz="2400" b="1" dirty="0">
                <a:solidFill>
                  <a:schemeClr val="tx1"/>
                </a:solidFill>
                <a:latin typeface="Times New Roman" panose="02020603050405020304" pitchFamily="18" charset="0"/>
                <a:cs typeface="Times New Roman" panose="02020603050405020304" pitchFamily="18" charset="0"/>
              </a:rPr>
              <a:t>：</a:t>
            </a:r>
            <a:r>
              <a:rPr lang="en-US" altLang="zh-CN" sz="2400" b="1" dirty="0">
                <a:solidFill>
                  <a:schemeClr val="tx1"/>
                </a:solidFill>
                <a:latin typeface="Times New Roman" panose="02020603050405020304" pitchFamily="18" charset="0"/>
                <a:cs typeface="Times New Roman" panose="02020603050405020304" pitchFamily="18" charset="0"/>
              </a:rPr>
              <a:t>PVA</a:t>
            </a:r>
            <a:r>
              <a:rPr lang="zh-CN" altLang="en-US" sz="2400" b="1" dirty="0">
                <a:solidFill>
                  <a:schemeClr val="tx1"/>
                </a:solidFill>
                <a:latin typeface="Times New Roman" panose="02020603050405020304" pitchFamily="18" charset="0"/>
                <a:cs typeface="Times New Roman" panose="02020603050405020304" pitchFamily="18" charset="0"/>
              </a:rPr>
              <a:t>、</a:t>
            </a:r>
            <a:r>
              <a:rPr lang="en-US" altLang="zh-CN" sz="2400" b="1" dirty="0">
                <a:solidFill>
                  <a:schemeClr val="tx1"/>
                </a:solidFill>
                <a:latin typeface="Times New Roman" panose="02020603050405020304" pitchFamily="18" charset="0"/>
                <a:cs typeface="Times New Roman" panose="02020603050405020304" pitchFamily="18" charset="0"/>
              </a:rPr>
              <a:t>Na-PMAA</a:t>
            </a:r>
            <a:r>
              <a:rPr lang="zh-CN" altLang="en-US" sz="2400" b="1" dirty="0">
                <a:solidFill>
                  <a:schemeClr val="tx1"/>
                </a:solidFill>
                <a:latin typeface="Times New Roman" panose="02020603050405020304" pitchFamily="18" charset="0"/>
                <a:cs typeface="Times New Roman" panose="02020603050405020304" pitchFamily="18" charset="0"/>
              </a:rPr>
              <a:t>；</a:t>
            </a:r>
            <a:endParaRPr lang="en-US" altLang="zh-CN" sz="2400" b="1" dirty="0">
              <a:solidFill>
                <a:schemeClr val="tx1"/>
              </a:solidFill>
              <a:latin typeface="Times New Roman" panose="02020603050405020304" pitchFamily="18" charset="0"/>
              <a:cs typeface="Times New Roman" panose="02020603050405020304" pitchFamily="18" charset="0"/>
            </a:endParaRPr>
          </a:p>
          <a:p>
            <a:pPr>
              <a:lnSpc>
                <a:spcPct val="150000"/>
              </a:lnSpc>
            </a:pPr>
            <a:r>
              <a:rPr lang="en-US" altLang="zh-CN" sz="2400" b="1" dirty="0">
                <a:solidFill>
                  <a:schemeClr val="tx1"/>
                </a:solidFill>
                <a:latin typeface="Times New Roman" panose="02020603050405020304" pitchFamily="18" charset="0"/>
                <a:cs typeface="Times New Roman" panose="02020603050405020304" pitchFamily="18" charset="0"/>
              </a:rPr>
              <a:t>90 ℃</a:t>
            </a:r>
            <a:r>
              <a:rPr lang="zh-CN" altLang="en-US" sz="2400" b="1" dirty="0">
                <a:solidFill>
                  <a:schemeClr val="tx1"/>
                </a:solidFill>
                <a:latin typeface="Times New Roman" panose="02020603050405020304" pitchFamily="18" charset="0"/>
                <a:cs typeface="Times New Roman" panose="02020603050405020304" pitchFamily="18" charset="0"/>
              </a:rPr>
              <a:t>：</a:t>
            </a:r>
            <a:r>
              <a:rPr lang="en-US" altLang="zh-CN" sz="2400" b="1" dirty="0">
                <a:solidFill>
                  <a:schemeClr val="tx1"/>
                </a:solidFill>
                <a:latin typeface="Times New Roman" panose="02020603050405020304" pitchFamily="18" charset="0"/>
                <a:cs typeface="Times New Roman" panose="02020603050405020304" pitchFamily="18" charset="0"/>
              </a:rPr>
              <a:t>MMA-BPO</a:t>
            </a:r>
            <a:r>
              <a:rPr lang="zh-CN" altLang="en-US" sz="2400" b="1" dirty="0">
                <a:solidFill>
                  <a:schemeClr val="tx1"/>
                </a:solidFill>
                <a:latin typeface="Times New Roman" panose="02020603050405020304" pitchFamily="18" charset="0"/>
                <a:cs typeface="Times New Roman" panose="02020603050405020304" pitchFamily="18" charset="0"/>
              </a:rPr>
              <a:t>；</a:t>
            </a:r>
          </a:p>
        </p:txBody>
      </p:sp>
      <p:sp>
        <p:nvSpPr>
          <p:cNvPr id="27" name="矩形 26">
            <a:extLst>
              <a:ext uri="{FF2B5EF4-FFF2-40B4-BE49-F238E27FC236}">
                <a16:creationId xmlns:a16="http://schemas.microsoft.com/office/drawing/2014/main" id="{A2F5906C-CEA5-4D89-8EA2-0CD41C86AF63}"/>
              </a:ext>
            </a:extLst>
          </p:cNvPr>
          <p:cNvSpPr/>
          <p:nvPr/>
        </p:nvSpPr>
        <p:spPr>
          <a:xfrm>
            <a:off x="3170348" y="2072898"/>
            <a:ext cx="649537" cy="369332"/>
          </a:xfrm>
          <a:prstGeom prst="rect">
            <a:avLst/>
          </a:prstGeom>
        </p:spPr>
        <p:txBody>
          <a:bodyPr wrap="none">
            <a:spAutoFit/>
          </a:bodyPr>
          <a:lstStyle/>
          <a:p>
            <a:pPr algn="ctr"/>
            <a:r>
              <a:rPr lang="zh-CN" altLang="en-US" b="1" dirty="0"/>
              <a:t>辅料</a:t>
            </a:r>
          </a:p>
        </p:txBody>
      </p:sp>
    </p:spTree>
    <p:extLst>
      <p:ext uri="{BB962C8B-B14F-4D97-AF65-F5344CB8AC3E}">
        <p14:creationId xmlns:p14="http://schemas.microsoft.com/office/powerpoint/2010/main" val="3781183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2997" y="-16346"/>
            <a:ext cx="4086562"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3200" dirty="0">
                <a:latin typeface="楷体" panose="02010609060101010101" pitchFamily="49" charset="-122"/>
                <a:ea typeface="楷体" panose="02010609060101010101" pitchFamily="49" charset="-122"/>
                <a:cs typeface="Arial" panose="020B0604020202020204" pitchFamily="34" charset="0"/>
              </a:rPr>
              <a:t>水溶性分散剂作用</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454" y="1196752"/>
            <a:ext cx="3366482" cy="2389320"/>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16016" y="1047432"/>
            <a:ext cx="4031940" cy="2687960"/>
          </a:xfrm>
          <a:prstGeom prst="rect">
            <a:avLst/>
          </a:prstGeom>
        </p:spPr>
      </p:pic>
      <p:grpSp>
        <p:nvGrpSpPr>
          <p:cNvPr id="18" name="Group 4">
            <a:extLst>
              <a:ext uri="{FF2B5EF4-FFF2-40B4-BE49-F238E27FC236}">
                <a16:creationId xmlns:a16="http://schemas.microsoft.com/office/drawing/2014/main" id="{C92BEE45-683A-4F7F-B716-820C62F9FF3A}"/>
              </a:ext>
            </a:extLst>
          </p:cNvPr>
          <p:cNvGrpSpPr>
            <a:grpSpLocks/>
          </p:cNvGrpSpPr>
          <p:nvPr/>
        </p:nvGrpSpPr>
        <p:grpSpPr bwMode="auto">
          <a:xfrm>
            <a:off x="629454" y="4209617"/>
            <a:ext cx="3672408" cy="2371725"/>
            <a:chOff x="1392" y="2586"/>
            <a:chExt cx="2592" cy="1494"/>
          </a:xfrm>
        </p:grpSpPr>
        <p:sp>
          <p:nvSpPr>
            <p:cNvPr id="19" name="Freeform 5">
              <a:extLst>
                <a:ext uri="{FF2B5EF4-FFF2-40B4-BE49-F238E27FC236}">
                  <a16:creationId xmlns:a16="http://schemas.microsoft.com/office/drawing/2014/main" id="{4F122D9F-2DB2-4E4D-90E8-28F3F2059C20}"/>
                </a:ext>
              </a:extLst>
            </p:cNvPr>
            <p:cNvSpPr>
              <a:spLocks/>
            </p:cNvSpPr>
            <p:nvPr/>
          </p:nvSpPr>
          <p:spPr bwMode="auto">
            <a:xfrm>
              <a:off x="2208" y="2688"/>
              <a:ext cx="312" cy="1344"/>
            </a:xfrm>
            <a:custGeom>
              <a:avLst/>
              <a:gdLst>
                <a:gd name="T0" fmla="*/ 0 w 312"/>
                <a:gd name="T1" fmla="*/ 0 h 1344"/>
                <a:gd name="T2" fmla="*/ 144 w 312"/>
                <a:gd name="T3" fmla="*/ 384 h 1344"/>
                <a:gd name="T4" fmla="*/ 288 w 312"/>
                <a:gd name="T5" fmla="*/ 912 h 1344"/>
                <a:gd name="T6" fmla="*/ 0 w 312"/>
                <a:gd name="T7" fmla="*/ 1344 h 1344"/>
              </a:gdLst>
              <a:ahLst/>
              <a:cxnLst>
                <a:cxn ang="0">
                  <a:pos x="T0" y="T1"/>
                </a:cxn>
                <a:cxn ang="0">
                  <a:pos x="T2" y="T3"/>
                </a:cxn>
                <a:cxn ang="0">
                  <a:pos x="T4" y="T5"/>
                </a:cxn>
                <a:cxn ang="0">
                  <a:pos x="T6" y="T7"/>
                </a:cxn>
              </a:cxnLst>
              <a:rect l="0" t="0" r="r" b="b"/>
              <a:pathLst>
                <a:path w="312" h="1344">
                  <a:moveTo>
                    <a:pt x="0" y="0"/>
                  </a:moveTo>
                  <a:cubicBezTo>
                    <a:pt x="48" y="116"/>
                    <a:pt x="96" y="232"/>
                    <a:pt x="144" y="384"/>
                  </a:cubicBezTo>
                  <a:cubicBezTo>
                    <a:pt x="192" y="536"/>
                    <a:pt x="312" y="752"/>
                    <a:pt x="288" y="912"/>
                  </a:cubicBezTo>
                  <a:cubicBezTo>
                    <a:pt x="264" y="1072"/>
                    <a:pt x="48" y="1272"/>
                    <a:pt x="0" y="1344"/>
                  </a:cubicBezTo>
                </a:path>
              </a:pathLst>
            </a:custGeom>
            <a:ln>
              <a:headEnd/>
              <a:tailEnd/>
            </a:ln>
          </p:spPr>
          <p:style>
            <a:lnRef idx="3">
              <a:schemeClr val="accent2"/>
            </a:lnRef>
            <a:fillRef idx="0">
              <a:schemeClr val="accent2"/>
            </a:fillRef>
            <a:effectRef idx="2">
              <a:schemeClr val="accent2"/>
            </a:effectRef>
            <a:fontRef idx="minor">
              <a:schemeClr val="tx1"/>
            </a:fontRef>
          </p:style>
          <p:txBody>
            <a:bodyPr/>
            <a:lstStyle/>
            <a:p>
              <a:endParaRPr lang="zh-CN" altLang="en-US"/>
            </a:p>
          </p:txBody>
        </p:sp>
        <p:sp>
          <p:nvSpPr>
            <p:cNvPr id="20" name="Freeform 6">
              <a:extLst>
                <a:ext uri="{FF2B5EF4-FFF2-40B4-BE49-F238E27FC236}">
                  <a16:creationId xmlns:a16="http://schemas.microsoft.com/office/drawing/2014/main" id="{E2D8F249-2B53-4E43-ADB6-5378DF4E14C4}"/>
                </a:ext>
              </a:extLst>
            </p:cNvPr>
            <p:cNvSpPr>
              <a:spLocks/>
            </p:cNvSpPr>
            <p:nvPr/>
          </p:nvSpPr>
          <p:spPr bwMode="auto">
            <a:xfrm>
              <a:off x="2784" y="2688"/>
              <a:ext cx="224" cy="1392"/>
            </a:xfrm>
            <a:custGeom>
              <a:avLst/>
              <a:gdLst>
                <a:gd name="T0" fmla="*/ 176 w 224"/>
                <a:gd name="T1" fmla="*/ 0 h 1392"/>
                <a:gd name="T2" fmla="*/ 128 w 224"/>
                <a:gd name="T3" fmla="*/ 96 h 1392"/>
                <a:gd name="T4" fmla="*/ 32 w 224"/>
                <a:gd name="T5" fmla="*/ 192 h 1392"/>
                <a:gd name="T6" fmla="*/ 32 w 224"/>
                <a:gd name="T7" fmla="*/ 576 h 1392"/>
                <a:gd name="T8" fmla="*/ 32 w 224"/>
                <a:gd name="T9" fmla="*/ 1056 h 1392"/>
                <a:gd name="T10" fmla="*/ 32 w 224"/>
                <a:gd name="T11" fmla="*/ 1248 h 1392"/>
                <a:gd name="T12" fmla="*/ 224 w 224"/>
                <a:gd name="T13" fmla="*/ 1392 h 1392"/>
              </a:gdLst>
              <a:ahLst/>
              <a:cxnLst>
                <a:cxn ang="0">
                  <a:pos x="T0" y="T1"/>
                </a:cxn>
                <a:cxn ang="0">
                  <a:pos x="T2" y="T3"/>
                </a:cxn>
                <a:cxn ang="0">
                  <a:pos x="T4" y="T5"/>
                </a:cxn>
                <a:cxn ang="0">
                  <a:pos x="T6" y="T7"/>
                </a:cxn>
                <a:cxn ang="0">
                  <a:pos x="T8" y="T9"/>
                </a:cxn>
                <a:cxn ang="0">
                  <a:pos x="T10" y="T11"/>
                </a:cxn>
                <a:cxn ang="0">
                  <a:pos x="T12" y="T13"/>
                </a:cxn>
              </a:cxnLst>
              <a:rect l="0" t="0" r="r" b="b"/>
              <a:pathLst>
                <a:path w="224" h="1392">
                  <a:moveTo>
                    <a:pt x="176" y="0"/>
                  </a:moveTo>
                  <a:cubicBezTo>
                    <a:pt x="164" y="32"/>
                    <a:pt x="152" y="64"/>
                    <a:pt x="128" y="96"/>
                  </a:cubicBezTo>
                  <a:cubicBezTo>
                    <a:pt x="104" y="128"/>
                    <a:pt x="48" y="112"/>
                    <a:pt x="32" y="192"/>
                  </a:cubicBezTo>
                  <a:cubicBezTo>
                    <a:pt x="16" y="272"/>
                    <a:pt x="32" y="432"/>
                    <a:pt x="32" y="576"/>
                  </a:cubicBezTo>
                  <a:cubicBezTo>
                    <a:pt x="32" y="720"/>
                    <a:pt x="32" y="944"/>
                    <a:pt x="32" y="1056"/>
                  </a:cubicBezTo>
                  <a:cubicBezTo>
                    <a:pt x="32" y="1168"/>
                    <a:pt x="0" y="1192"/>
                    <a:pt x="32" y="1248"/>
                  </a:cubicBezTo>
                  <a:cubicBezTo>
                    <a:pt x="64" y="1304"/>
                    <a:pt x="192" y="1368"/>
                    <a:pt x="224" y="1392"/>
                  </a:cubicBezTo>
                </a:path>
              </a:pathLst>
            </a:custGeom>
            <a:ln>
              <a:headEnd/>
              <a:tailEnd/>
            </a:ln>
          </p:spPr>
          <p:style>
            <a:lnRef idx="3">
              <a:schemeClr val="accent2"/>
            </a:lnRef>
            <a:fillRef idx="0">
              <a:schemeClr val="accent2"/>
            </a:fillRef>
            <a:effectRef idx="2">
              <a:schemeClr val="accent2"/>
            </a:effectRef>
            <a:fontRef idx="minor">
              <a:schemeClr val="tx1"/>
            </a:fontRef>
          </p:style>
          <p:txBody>
            <a:bodyPr/>
            <a:lstStyle/>
            <a:p>
              <a:endParaRPr lang="zh-CN" altLang="en-US"/>
            </a:p>
          </p:txBody>
        </p:sp>
        <p:sp>
          <p:nvSpPr>
            <p:cNvPr id="21" name="Freeform 7">
              <a:extLst>
                <a:ext uri="{FF2B5EF4-FFF2-40B4-BE49-F238E27FC236}">
                  <a16:creationId xmlns:a16="http://schemas.microsoft.com/office/drawing/2014/main" id="{CA2296F8-8362-43A0-9513-A23A70159D7E}"/>
                </a:ext>
              </a:extLst>
            </p:cNvPr>
            <p:cNvSpPr>
              <a:spLocks/>
            </p:cNvSpPr>
            <p:nvPr/>
          </p:nvSpPr>
          <p:spPr bwMode="auto">
            <a:xfrm>
              <a:off x="2928" y="2736"/>
              <a:ext cx="384" cy="1344"/>
            </a:xfrm>
            <a:custGeom>
              <a:avLst/>
              <a:gdLst>
                <a:gd name="T0" fmla="*/ 384 w 384"/>
                <a:gd name="T1" fmla="*/ 0 h 1344"/>
                <a:gd name="T2" fmla="*/ 96 w 384"/>
                <a:gd name="T3" fmla="*/ 432 h 1344"/>
                <a:gd name="T4" fmla="*/ 48 w 384"/>
                <a:gd name="T5" fmla="*/ 960 h 1344"/>
                <a:gd name="T6" fmla="*/ 384 w 384"/>
                <a:gd name="T7" fmla="*/ 1344 h 1344"/>
              </a:gdLst>
              <a:ahLst/>
              <a:cxnLst>
                <a:cxn ang="0">
                  <a:pos x="T0" y="T1"/>
                </a:cxn>
                <a:cxn ang="0">
                  <a:pos x="T2" y="T3"/>
                </a:cxn>
                <a:cxn ang="0">
                  <a:pos x="T4" y="T5"/>
                </a:cxn>
                <a:cxn ang="0">
                  <a:pos x="T6" y="T7"/>
                </a:cxn>
              </a:cxnLst>
              <a:rect l="0" t="0" r="r" b="b"/>
              <a:pathLst>
                <a:path w="384" h="1344">
                  <a:moveTo>
                    <a:pt x="384" y="0"/>
                  </a:moveTo>
                  <a:cubicBezTo>
                    <a:pt x="268" y="136"/>
                    <a:pt x="152" y="272"/>
                    <a:pt x="96" y="432"/>
                  </a:cubicBezTo>
                  <a:cubicBezTo>
                    <a:pt x="40" y="592"/>
                    <a:pt x="0" y="808"/>
                    <a:pt x="48" y="960"/>
                  </a:cubicBezTo>
                  <a:cubicBezTo>
                    <a:pt x="96" y="1112"/>
                    <a:pt x="328" y="1280"/>
                    <a:pt x="384" y="1344"/>
                  </a:cubicBezTo>
                </a:path>
              </a:pathLst>
            </a:custGeom>
            <a:ln>
              <a:headEnd/>
              <a:tailEnd/>
            </a:ln>
          </p:spPr>
          <p:style>
            <a:lnRef idx="3">
              <a:schemeClr val="accent2"/>
            </a:lnRef>
            <a:fillRef idx="0">
              <a:schemeClr val="accent2"/>
            </a:fillRef>
            <a:effectRef idx="2">
              <a:schemeClr val="accent2"/>
            </a:effectRef>
            <a:fontRef idx="minor">
              <a:schemeClr val="tx1"/>
            </a:fontRef>
          </p:style>
          <p:txBody>
            <a:bodyPr/>
            <a:lstStyle/>
            <a:p>
              <a:endParaRPr lang="zh-CN" altLang="en-US"/>
            </a:p>
          </p:txBody>
        </p:sp>
        <p:sp>
          <p:nvSpPr>
            <p:cNvPr id="22" name="Freeform 8">
              <a:extLst>
                <a:ext uri="{FF2B5EF4-FFF2-40B4-BE49-F238E27FC236}">
                  <a16:creationId xmlns:a16="http://schemas.microsoft.com/office/drawing/2014/main" id="{756F518C-1183-48E2-9754-17C85701DDD2}"/>
                </a:ext>
              </a:extLst>
            </p:cNvPr>
            <p:cNvSpPr>
              <a:spLocks/>
            </p:cNvSpPr>
            <p:nvPr/>
          </p:nvSpPr>
          <p:spPr bwMode="auto">
            <a:xfrm>
              <a:off x="2544" y="2640"/>
              <a:ext cx="168" cy="1344"/>
            </a:xfrm>
            <a:custGeom>
              <a:avLst/>
              <a:gdLst>
                <a:gd name="T0" fmla="*/ 64 w 168"/>
                <a:gd name="T1" fmla="*/ 0 h 1344"/>
                <a:gd name="T2" fmla="*/ 16 w 168"/>
                <a:gd name="T3" fmla="*/ 288 h 1344"/>
                <a:gd name="T4" fmla="*/ 160 w 168"/>
                <a:gd name="T5" fmla="*/ 624 h 1344"/>
                <a:gd name="T6" fmla="*/ 64 w 168"/>
                <a:gd name="T7" fmla="*/ 1104 h 1344"/>
                <a:gd name="T8" fmla="*/ 16 w 168"/>
                <a:gd name="T9" fmla="*/ 1344 h 1344"/>
              </a:gdLst>
              <a:ahLst/>
              <a:cxnLst>
                <a:cxn ang="0">
                  <a:pos x="T0" y="T1"/>
                </a:cxn>
                <a:cxn ang="0">
                  <a:pos x="T2" y="T3"/>
                </a:cxn>
                <a:cxn ang="0">
                  <a:pos x="T4" y="T5"/>
                </a:cxn>
                <a:cxn ang="0">
                  <a:pos x="T6" y="T7"/>
                </a:cxn>
                <a:cxn ang="0">
                  <a:pos x="T8" y="T9"/>
                </a:cxn>
              </a:cxnLst>
              <a:rect l="0" t="0" r="r" b="b"/>
              <a:pathLst>
                <a:path w="168" h="1344">
                  <a:moveTo>
                    <a:pt x="64" y="0"/>
                  </a:moveTo>
                  <a:cubicBezTo>
                    <a:pt x="32" y="92"/>
                    <a:pt x="0" y="184"/>
                    <a:pt x="16" y="288"/>
                  </a:cubicBezTo>
                  <a:cubicBezTo>
                    <a:pt x="32" y="392"/>
                    <a:pt x="152" y="488"/>
                    <a:pt x="160" y="624"/>
                  </a:cubicBezTo>
                  <a:cubicBezTo>
                    <a:pt x="168" y="760"/>
                    <a:pt x="88" y="984"/>
                    <a:pt x="64" y="1104"/>
                  </a:cubicBezTo>
                  <a:cubicBezTo>
                    <a:pt x="40" y="1224"/>
                    <a:pt x="16" y="1296"/>
                    <a:pt x="16" y="1344"/>
                  </a:cubicBezTo>
                </a:path>
              </a:pathLst>
            </a:custGeom>
            <a:ln>
              <a:headEnd/>
              <a:tailEnd/>
            </a:ln>
          </p:spPr>
          <p:style>
            <a:lnRef idx="3">
              <a:schemeClr val="accent2"/>
            </a:lnRef>
            <a:fillRef idx="0">
              <a:schemeClr val="accent2"/>
            </a:fillRef>
            <a:effectRef idx="2">
              <a:schemeClr val="accent2"/>
            </a:effectRef>
            <a:fontRef idx="minor">
              <a:schemeClr val="tx1"/>
            </a:fontRef>
          </p:style>
          <p:txBody>
            <a:bodyPr/>
            <a:lstStyle/>
            <a:p>
              <a:endParaRPr lang="zh-CN" altLang="en-US"/>
            </a:p>
          </p:txBody>
        </p:sp>
        <p:grpSp>
          <p:nvGrpSpPr>
            <p:cNvPr id="23" name="Group 9">
              <a:extLst>
                <a:ext uri="{FF2B5EF4-FFF2-40B4-BE49-F238E27FC236}">
                  <a16:creationId xmlns:a16="http://schemas.microsoft.com/office/drawing/2014/main" id="{3F563F11-8D05-4ACD-8E34-27C28A63FCE6}"/>
                </a:ext>
              </a:extLst>
            </p:cNvPr>
            <p:cNvGrpSpPr>
              <a:grpSpLocks/>
            </p:cNvGrpSpPr>
            <p:nvPr/>
          </p:nvGrpSpPr>
          <p:grpSpPr bwMode="auto">
            <a:xfrm>
              <a:off x="1392" y="2586"/>
              <a:ext cx="2592" cy="1110"/>
              <a:chOff x="1392" y="2970"/>
              <a:chExt cx="2592" cy="1110"/>
            </a:xfrm>
          </p:grpSpPr>
          <p:sp>
            <p:nvSpPr>
              <p:cNvPr id="24" name="AutoShape 10">
                <a:extLst>
                  <a:ext uri="{FF2B5EF4-FFF2-40B4-BE49-F238E27FC236}">
                    <a16:creationId xmlns:a16="http://schemas.microsoft.com/office/drawing/2014/main" id="{9BF62222-4DF0-4C32-9F24-2883B769436D}"/>
                  </a:ext>
                </a:extLst>
              </p:cNvPr>
              <p:cNvSpPr>
                <a:spLocks noChangeArrowheads="1"/>
              </p:cNvSpPr>
              <p:nvPr/>
            </p:nvSpPr>
            <p:spPr bwMode="auto">
              <a:xfrm>
                <a:off x="1392" y="3264"/>
                <a:ext cx="960" cy="816"/>
              </a:xfrm>
              <a:custGeom>
                <a:avLst/>
                <a:gdLst>
                  <a:gd name="G0" fmla="+- 2093 0 0"/>
                  <a:gd name="G1" fmla="+- 21600 0 2093"/>
                  <a:gd name="G2" fmla="+- 21600 0 2093"/>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093" y="10800"/>
                    </a:moveTo>
                    <a:cubicBezTo>
                      <a:pt x="2093" y="15609"/>
                      <a:pt x="5991" y="19507"/>
                      <a:pt x="10800" y="19507"/>
                    </a:cubicBezTo>
                    <a:cubicBezTo>
                      <a:pt x="15609" y="19507"/>
                      <a:pt x="19507" y="15609"/>
                      <a:pt x="19507" y="10800"/>
                    </a:cubicBezTo>
                    <a:cubicBezTo>
                      <a:pt x="19507" y="5991"/>
                      <a:pt x="15609" y="2093"/>
                      <a:pt x="10800" y="2093"/>
                    </a:cubicBezTo>
                    <a:cubicBezTo>
                      <a:pt x="5991" y="2093"/>
                      <a:pt x="2093" y="5991"/>
                      <a:pt x="2093" y="10800"/>
                    </a:cubicBezTo>
                    <a:close/>
                  </a:path>
                </a:pathLst>
              </a:custGeom>
              <a:solidFill>
                <a:srgbClr val="00B050"/>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Bef>
                    <a:spcPct val="0"/>
                  </a:spcBef>
                </a:pPr>
                <a:r>
                  <a:rPr lang="zh-CN" altLang="en-US" sz="2800">
                    <a:solidFill>
                      <a:schemeClr val="accent2"/>
                    </a:solidFill>
                    <a:latin typeface="Times New Roman" panose="02020603050405020304" pitchFamily="18" charset="0"/>
                  </a:rPr>
                  <a:t>单体</a:t>
                </a:r>
              </a:p>
            </p:txBody>
          </p:sp>
          <p:sp>
            <p:nvSpPr>
              <p:cNvPr id="25" name="AutoShape 11">
                <a:extLst>
                  <a:ext uri="{FF2B5EF4-FFF2-40B4-BE49-F238E27FC236}">
                    <a16:creationId xmlns:a16="http://schemas.microsoft.com/office/drawing/2014/main" id="{A2B4A535-81E3-4A2C-8A73-9D206FBBB916}"/>
                  </a:ext>
                </a:extLst>
              </p:cNvPr>
              <p:cNvSpPr>
                <a:spLocks noChangeArrowheads="1"/>
              </p:cNvSpPr>
              <p:nvPr/>
            </p:nvSpPr>
            <p:spPr bwMode="auto">
              <a:xfrm>
                <a:off x="3024" y="3264"/>
                <a:ext cx="960" cy="816"/>
              </a:xfrm>
              <a:custGeom>
                <a:avLst/>
                <a:gdLst>
                  <a:gd name="G0" fmla="+- 2093 0 0"/>
                  <a:gd name="G1" fmla="+- 21600 0 2093"/>
                  <a:gd name="G2" fmla="+- 21600 0 2093"/>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093" y="10800"/>
                    </a:moveTo>
                    <a:cubicBezTo>
                      <a:pt x="2093" y="15609"/>
                      <a:pt x="5991" y="19507"/>
                      <a:pt x="10800" y="19507"/>
                    </a:cubicBezTo>
                    <a:cubicBezTo>
                      <a:pt x="15609" y="19507"/>
                      <a:pt x="19507" y="15609"/>
                      <a:pt x="19507" y="10800"/>
                    </a:cubicBezTo>
                    <a:cubicBezTo>
                      <a:pt x="19507" y="5991"/>
                      <a:pt x="15609" y="2093"/>
                      <a:pt x="10800" y="2093"/>
                    </a:cubicBezTo>
                    <a:cubicBezTo>
                      <a:pt x="5991" y="2093"/>
                      <a:pt x="2093" y="5991"/>
                      <a:pt x="2093" y="10800"/>
                    </a:cubicBezTo>
                    <a:close/>
                  </a:path>
                </a:pathLst>
              </a:custGeom>
              <a:solidFill>
                <a:srgbClr val="00B050"/>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Bef>
                    <a:spcPct val="0"/>
                  </a:spcBef>
                </a:pPr>
                <a:r>
                  <a:rPr lang="zh-CN" altLang="en-US" sz="2800">
                    <a:solidFill>
                      <a:schemeClr val="accent2"/>
                    </a:solidFill>
                    <a:latin typeface="Times New Roman" panose="02020603050405020304" pitchFamily="18" charset="0"/>
                  </a:rPr>
                  <a:t>单体</a:t>
                </a:r>
              </a:p>
            </p:txBody>
          </p:sp>
          <p:sp>
            <p:nvSpPr>
              <p:cNvPr id="26" name="Freeform 12">
                <a:extLst>
                  <a:ext uri="{FF2B5EF4-FFF2-40B4-BE49-F238E27FC236}">
                    <a16:creationId xmlns:a16="http://schemas.microsoft.com/office/drawing/2014/main" id="{1AC41F29-52D1-4082-A07F-819304D2F0E7}"/>
                  </a:ext>
                </a:extLst>
              </p:cNvPr>
              <p:cNvSpPr>
                <a:spLocks/>
              </p:cNvSpPr>
              <p:nvPr/>
            </p:nvSpPr>
            <p:spPr bwMode="auto">
              <a:xfrm>
                <a:off x="2352" y="3536"/>
                <a:ext cx="576" cy="128"/>
              </a:xfrm>
              <a:custGeom>
                <a:avLst/>
                <a:gdLst>
                  <a:gd name="T0" fmla="*/ 0 w 576"/>
                  <a:gd name="T1" fmla="*/ 16 h 128"/>
                  <a:gd name="T2" fmla="*/ 144 w 576"/>
                  <a:gd name="T3" fmla="*/ 16 h 128"/>
                  <a:gd name="T4" fmla="*/ 480 w 576"/>
                  <a:gd name="T5" fmla="*/ 112 h 128"/>
                  <a:gd name="T6" fmla="*/ 576 w 576"/>
                  <a:gd name="T7" fmla="*/ 112 h 128"/>
                </a:gdLst>
                <a:ahLst/>
                <a:cxnLst>
                  <a:cxn ang="0">
                    <a:pos x="T0" y="T1"/>
                  </a:cxn>
                  <a:cxn ang="0">
                    <a:pos x="T2" y="T3"/>
                  </a:cxn>
                  <a:cxn ang="0">
                    <a:pos x="T4" y="T5"/>
                  </a:cxn>
                  <a:cxn ang="0">
                    <a:pos x="T6" y="T7"/>
                  </a:cxn>
                </a:cxnLst>
                <a:rect l="0" t="0" r="r" b="b"/>
                <a:pathLst>
                  <a:path w="576" h="128">
                    <a:moveTo>
                      <a:pt x="0" y="16"/>
                    </a:moveTo>
                    <a:cubicBezTo>
                      <a:pt x="32" y="8"/>
                      <a:pt x="64" y="0"/>
                      <a:pt x="144" y="16"/>
                    </a:cubicBezTo>
                    <a:cubicBezTo>
                      <a:pt x="224" y="32"/>
                      <a:pt x="408" y="96"/>
                      <a:pt x="480" y="112"/>
                    </a:cubicBezTo>
                    <a:cubicBezTo>
                      <a:pt x="552" y="128"/>
                      <a:pt x="552" y="112"/>
                      <a:pt x="576" y="112"/>
                    </a:cubicBezTo>
                  </a:path>
                </a:pathLst>
              </a:custGeom>
              <a:ln>
                <a:headEnd/>
                <a:tailEnd/>
              </a:ln>
            </p:spPr>
            <p:style>
              <a:lnRef idx="3">
                <a:schemeClr val="accent2"/>
              </a:lnRef>
              <a:fillRef idx="0">
                <a:schemeClr val="accent2"/>
              </a:fillRef>
              <a:effectRef idx="2">
                <a:schemeClr val="accent2"/>
              </a:effectRef>
              <a:fontRef idx="minor">
                <a:schemeClr val="tx1"/>
              </a:fontRef>
            </p:style>
            <p:txBody>
              <a:bodyPr/>
              <a:lstStyle/>
              <a:p>
                <a:endParaRPr lang="zh-CN" altLang="en-US"/>
              </a:p>
            </p:txBody>
          </p:sp>
          <p:sp>
            <p:nvSpPr>
              <p:cNvPr id="27" name="Freeform 13">
                <a:extLst>
                  <a:ext uri="{FF2B5EF4-FFF2-40B4-BE49-F238E27FC236}">
                    <a16:creationId xmlns:a16="http://schemas.microsoft.com/office/drawing/2014/main" id="{DC5A134A-BC9D-47F3-8435-92503E0DABB7}"/>
                  </a:ext>
                </a:extLst>
              </p:cNvPr>
              <p:cNvSpPr>
                <a:spLocks/>
              </p:cNvSpPr>
              <p:nvPr/>
            </p:nvSpPr>
            <p:spPr bwMode="auto">
              <a:xfrm>
                <a:off x="2392" y="3832"/>
                <a:ext cx="704" cy="56"/>
              </a:xfrm>
              <a:custGeom>
                <a:avLst/>
                <a:gdLst>
                  <a:gd name="T0" fmla="*/ 8 w 704"/>
                  <a:gd name="T1" fmla="*/ 56 h 56"/>
                  <a:gd name="T2" fmla="*/ 104 w 704"/>
                  <a:gd name="T3" fmla="*/ 8 h 56"/>
                  <a:gd name="T4" fmla="*/ 632 w 704"/>
                  <a:gd name="T5" fmla="*/ 8 h 56"/>
                  <a:gd name="T6" fmla="*/ 536 w 704"/>
                  <a:gd name="T7" fmla="*/ 8 h 56"/>
                </a:gdLst>
                <a:ahLst/>
                <a:cxnLst>
                  <a:cxn ang="0">
                    <a:pos x="T0" y="T1"/>
                  </a:cxn>
                  <a:cxn ang="0">
                    <a:pos x="T2" y="T3"/>
                  </a:cxn>
                  <a:cxn ang="0">
                    <a:pos x="T4" y="T5"/>
                  </a:cxn>
                  <a:cxn ang="0">
                    <a:pos x="T6" y="T7"/>
                  </a:cxn>
                </a:cxnLst>
                <a:rect l="0" t="0" r="r" b="b"/>
                <a:pathLst>
                  <a:path w="704" h="56">
                    <a:moveTo>
                      <a:pt x="8" y="56"/>
                    </a:moveTo>
                    <a:cubicBezTo>
                      <a:pt x="4" y="36"/>
                      <a:pt x="0" y="16"/>
                      <a:pt x="104" y="8"/>
                    </a:cubicBezTo>
                    <a:cubicBezTo>
                      <a:pt x="208" y="0"/>
                      <a:pt x="560" y="8"/>
                      <a:pt x="632" y="8"/>
                    </a:cubicBezTo>
                    <a:cubicBezTo>
                      <a:pt x="704" y="8"/>
                      <a:pt x="620" y="8"/>
                      <a:pt x="536" y="8"/>
                    </a:cubicBezTo>
                  </a:path>
                </a:pathLst>
              </a:custGeom>
              <a:ln>
                <a:headEnd/>
                <a:tailEnd/>
              </a:ln>
            </p:spPr>
            <p:style>
              <a:lnRef idx="3">
                <a:schemeClr val="accent2"/>
              </a:lnRef>
              <a:fillRef idx="0">
                <a:schemeClr val="accent2"/>
              </a:fillRef>
              <a:effectRef idx="2">
                <a:schemeClr val="accent2"/>
              </a:effectRef>
              <a:fontRef idx="minor">
                <a:schemeClr val="tx1"/>
              </a:fontRef>
            </p:style>
            <p:txBody>
              <a:bodyPr/>
              <a:lstStyle/>
              <a:p>
                <a:endParaRPr lang="zh-CN" altLang="en-US"/>
              </a:p>
            </p:txBody>
          </p:sp>
          <p:sp>
            <p:nvSpPr>
              <p:cNvPr id="28" name="Rectangle 14">
                <a:extLst>
                  <a:ext uri="{FF2B5EF4-FFF2-40B4-BE49-F238E27FC236}">
                    <a16:creationId xmlns:a16="http://schemas.microsoft.com/office/drawing/2014/main" id="{E55235A0-1555-422F-BDC2-E71B760C3572}"/>
                  </a:ext>
                </a:extLst>
              </p:cNvPr>
              <p:cNvSpPr>
                <a:spLocks noChangeArrowheads="1"/>
              </p:cNvSpPr>
              <p:nvPr/>
            </p:nvSpPr>
            <p:spPr bwMode="auto">
              <a:xfrm>
                <a:off x="2259" y="2970"/>
                <a:ext cx="633" cy="36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pPr>
                <a:r>
                  <a:rPr lang="zh-CN" altLang="en-US" sz="3200" dirty="0">
                    <a:solidFill>
                      <a:srgbClr val="0000FF"/>
                    </a:solidFill>
                    <a:latin typeface="Times New Roman" panose="02020603050405020304" pitchFamily="18" charset="0"/>
                    <a:ea typeface="隶书" panose="02010509060101010101" pitchFamily="49" charset="-122"/>
                  </a:rPr>
                  <a:t>水相</a:t>
                </a:r>
              </a:p>
            </p:txBody>
          </p:sp>
        </p:grpSp>
      </p:grpSp>
    </p:spTree>
    <p:extLst>
      <p:ext uri="{BB962C8B-B14F-4D97-AF65-F5344CB8AC3E}">
        <p14:creationId xmlns:p14="http://schemas.microsoft.com/office/powerpoint/2010/main" val="544287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6712</TotalTime>
  <Words>5574</Words>
  <Application>Microsoft Office PowerPoint</Application>
  <PresentationFormat>全屏显示(4:3)</PresentationFormat>
  <Paragraphs>894</Paragraphs>
  <Slides>86</Slides>
  <Notes>0</Notes>
  <HiddenSlides>6</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3</vt:i4>
      </vt:variant>
      <vt:variant>
        <vt:lpstr>幻灯片标题</vt:lpstr>
      </vt:variant>
      <vt:variant>
        <vt:i4>86</vt:i4>
      </vt:variant>
    </vt:vector>
  </HeadingPairs>
  <TitlesOfParts>
    <vt:vector size="105" baseType="lpstr">
      <vt:lpstr>Adidas Unity</vt:lpstr>
      <vt:lpstr>Segoe Semibold</vt:lpstr>
      <vt:lpstr>华文行楷</vt:lpstr>
      <vt:lpstr>华文楷体</vt:lpstr>
      <vt:lpstr>楷体</vt:lpstr>
      <vt:lpstr>隶书</vt:lpstr>
      <vt:lpstr>宋体</vt:lpstr>
      <vt:lpstr>微软雅黑</vt:lpstr>
      <vt:lpstr>Arial</vt:lpstr>
      <vt:lpstr>Arial</vt:lpstr>
      <vt:lpstr>Calibri</vt:lpstr>
      <vt:lpstr>Cambria Math</vt:lpstr>
      <vt:lpstr>Tahoma</vt:lpstr>
      <vt:lpstr>Times New Roman</vt:lpstr>
      <vt:lpstr>Wingdings</vt:lpstr>
      <vt:lpstr>Office 主题</vt:lpstr>
      <vt:lpstr>CS ChemDraw Drawing</vt:lpstr>
      <vt:lpstr>BMP 图像</vt:lpstr>
      <vt:lpstr>包装程序外壳对象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bj</dc:creator>
  <cp:lastModifiedBy>王 凯悌</cp:lastModifiedBy>
  <cp:revision>787</cp:revision>
  <dcterms:created xsi:type="dcterms:W3CDTF">2013-10-30T09:04:50Z</dcterms:created>
  <dcterms:modified xsi:type="dcterms:W3CDTF">2019-10-17T00:41:59Z</dcterms:modified>
</cp:coreProperties>
</file>